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12"/>
  </p:notesMasterIdLst>
  <p:handoutMasterIdLst>
    <p:handoutMasterId r:id="rId13"/>
  </p:handoutMasterIdLst>
  <p:sldIdLst>
    <p:sldId id="256" r:id="rId5"/>
    <p:sldId id="262" r:id="rId6"/>
    <p:sldId id="264" r:id="rId7"/>
    <p:sldId id="263" r:id="rId8"/>
    <p:sldId id="265" r:id="rId9"/>
    <p:sldId id="259" r:id="rId10"/>
    <p:sldId id="260" r:id="rId11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8" autoAdjust="0"/>
    <p:restoredTop sz="94660"/>
  </p:normalViewPr>
  <p:slideViewPr>
    <p:cSldViewPr snapToGrid="0">
      <p:cViewPr>
        <p:scale>
          <a:sx n="80" d="100"/>
          <a:sy n="80" d="100"/>
        </p:scale>
        <p:origin x="672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9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D167585-738B-4275-B1D8-FB053C141E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059895E-0573-4374-9B01-B178B10F86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4CC4C-4B7B-40EC-B55A-26FC77B8EA95}" type="datetime1">
              <a:rPr lang="cs-CZ" smtClean="0"/>
              <a:t>22.02.2023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BD96E7-54AD-4262-ABD2-83911EEDA1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0F0A2CE-A409-4EFE-A6A2-9FF03FB979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F1522-3817-46CD-92AF-4488D1A58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233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377912-7A7F-4353-BDA4-57534A5D38AD}" type="datetime1">
              <a:rPr lang="cs-CZ" smtClean="0"/>
              <a:pPr/>
              <a:t>22.02.2023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Upravit styly předlohy textu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F24E1-3472-4EFC-8331-8E3086A1F27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075245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9F24E1-3472-4EFC-8331-8E3086A1F27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4444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9F24E1-3472-4EFC-8331-8E3086A1F27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699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9F24E1-3472-4EFC-8331-8E3086A1F27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416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Obrázek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email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Skupina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Obdélník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Volný tvar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Volný tvar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Obdélník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Volný tvar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Volný tvar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Volný tvar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Volný tvar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Volný tvar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Volný tvar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Volný tvar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Volný tvar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Volný tvar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Volný tvar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Volný tvar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Volný tvar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Volný tvar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Volný tvar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Volný tvar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Volný tvar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Volný tvar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Volný tvar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Volný tvar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Volný tvar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Volný tvar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Volný tvar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Volný tvar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Volný tvar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Obdélník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Volný tvar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Volný tvar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Volný tvar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Volný tvar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Volný tvar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Volný tvar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Volný tvar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Volný tvar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Volný tvar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Volný tvar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Volný tvar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Obdélník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Volný tvar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Volný tvar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Volný tvar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Volný tvar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Volný tvar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Volný tvar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Volný tvar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Volný tvar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Volný tvar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Volný tvar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Volný tvar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Volný tvar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Volný tvar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876424" y="1122363"/>
            <a:ext cx="8791575" cy="2387600"/>
          </a:xfrm>
        </p:spPr>
        <p:txBody>
          <a:bodyPr rtlCol="0" anchor="b">
            <a:normAutofit/>
          </a:bodyPr>
          <a:lstStyle>
            <a:lvl1pPr algn="l">
              <a:defRPr sz="48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876424" y="3602038"/>
            <a:ext cx="8791575" cy="1655762"/>
          </a:xfrm>
        </p:spPr>
        <p:txBody>
          <a:bodyPr rtlCol="0"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 rtlCol="0"/>
          <a:lstStyle/>
          <a:p>
            <a:pPr rtl="0"/>
            <a:fld id="{E1BA4547-7035-4A47-84F3-76BF7BFAEE57}" type="datetime1">
              <a:rPr lang="cs-CZ" noProof="0" smtClean="0"/>
              <a:t>22.02.2023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65841697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1410" y="4304664"/>
            <a:ext cx="9912355" cy="819355"/>
          </a:xfrm>
        </p:spPr>
        <p:txBody>
          <a:bodyPr rtlCol="0" anchor="b">
            <a:normAutofit/>
          </a:bodyPr>
          <a:lstStyle>
            <a:lvl1pPr>
              <a:defRPr sz="3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 rtl="0">
              <a:buNone/>
            </a:pPr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5124020"/>
            <a:ext cx="9910859" cy="682472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B58B17-0FCC-4DF5-B892-3EFE73D69140}" type="datetime1">
              <a:rPr lang="cs-CZ" noProof="0" smtClean="0"/>
              <a:t>22.02.2023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2919683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1456" y="609600"/>
            <a:ext cx="9905955" cy="342900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4419599"/>
            <a:ext cx="9904459" cy="137159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7A16AD-0BB2-43DB-8B4D-CCF335510D35}" type="datetime1">
              <a:rPr lang="cs-CZ" noProof="0" smtClean="0"/>
              <a:t>22.02.2023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1725634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446212" y="609599"/>
            <a:ext cx="9302752" cy="2748429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12" name="Zástupný symbol pro text 3"/>
          <p:cNvSpPr>
            <a:spLocks noGrp="1"/>
          </p:cNvSpPr>
          <p:nvPr>
            <p:ph type="body" sz="half" idx="13" hasCustomPrompt="1"/>
          </p:nvPr>
        </p:nvSpPr>
        <p:spPr>
          <a:xfrm>
            <a:off x="1720644" y="3365557"/>
            <a:ext cx="875229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41411" y="4309919"/>
            <a:ext cx="9906002" cy="1489496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A0659E-F3C2-404B-9093-E1F7DC87952D}" type="datetime1">
              <a:rPr lang="cs-CZ" noProof="0" smtClean="0"/>
              <a:t>22.02.2023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  <p:sp>
        <p:nvSpPr>
          <p:cNvPr id="60" name="Textové pole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-CZ" sz="8000" noProof="0">
                <a:solidFill>
                  <a:schemeClr val="tx1"/>
                </a:solidFill>
                <a:effectLst/>
              </a:rPr>
              <a:t>„</a:t>
            </a:r>
          </a:p>
        </p:txBody>
      </p:sp>
      <p:sp>
        <p:nvSpPr>
          <p:cNvPr id="61" name="Textové pole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-CZ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90224102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1410" y="2134041"/>
            <a:ext cx="9906001" cy="2511835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4657655"/>
            <a:ext cx="9904505" cy="1140644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C724F3-B821-47FC-8EC4-4437CD006169}" type="datetime1">
              <a:rPr lang="cs-CZ" noProof="0" smtClean="0"/>
              <a:t>22.02.2023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74738928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"/>
          <p:cNvSpPr>
            <a:spLocks noGrp="1"/>
          </p:cNvSpPr>
          <p:nvPr>
            <p:ph type="title" hasCustomPrompt="1"/>
          </p:nvPr>
        </p:nvSpPr>
        <p:spPr>
          <a:xfrm>
            <a:off x="1141413" y="609600"/>
            <a:ext cx="9905998" cy="1905000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7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141410" y="2674463"/>
            <a:ext cx="3196899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15" hasCustomPrompt="1"/>
          </p:nvPr>
        </p:nvSpPr>
        <p:spPr>
          <a:xfrm>
            <a:off x="1127918" y="3360263"/>
            <a:ext cx="3208735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9" name="Zástupný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514766" y="2677635"/>
            <a:ext cx="3184385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16" hasCustomPrompt="1"/>
          </p:nvPr>
        </p:nvSpPr>
        <p:spPr>
          <a:xfrm>
            <a:off x="4504213" y="3363435"/>
            <a:ext cx="3195830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1" name="Zástupný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442" y="2674463"/>
            <a:ext cx="3194968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2" name="Zástupný symbol pro text 3"/>
          <p:cNvSpPr>
            <a:spLocks noGrp="1"/>
          </p:cNvSpPr>
          <p:nvPr>
            <p:ph type="body" sz="half" idx="17" hasCustomPrompt="1"/>
          </p:nvPr>
        </p:nvSpPr>
        <p:spPr>
          <a:xfrm>
            <a:off x="7852442" y="3360263"/>
            <a:ext cx="3194968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1917A5-506E-49F0-8941-5C4A8A0D0C07}" type="datetime1">
              <a:rPr lang="cs-CZ" noProof="0" smtClean="0"/>
              <a:t>22.02.2023</a:t>
            </a:fld>
            <a:endParaRPr lang="cs-CZ" noProof="0"/>
          </a:p>
        </p:txBody>
      </p:sp>
      <p:sp>
        <p:nvSpPr>
          <p:cNvPr id="4" name="Zástupné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20224404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1"/>
          <p:cNvSpPr>
            <a:spLocks noGrp="1"/>
          </p:cNvSpPr>
          <p:nvPr>
            <p:ph type="title" hasCustomPrompt="1"/>
          </p:nvPr>
        </p:nvSpPr>
        <p:spPr>
          <a:xfrm>
            <a:off x="1141411" y="609600"/>
            <a:ext cx="9905999" cy="1905000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19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141413" y="4404596"/>
            <a:ext cx="319524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20" name="Zástupný symbol obrázku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cs-CZ" noProof="0"/>
              <a:t>Po kliknutí na ikonu můžete přidat obrázek.</a:t>
            </a:r>
          </a:p>
        </p:txBody>
      </p:sp>
      <p:sp>
        <p:nvSpPr>
          <p:cNvPr id="21" name="Zástupný symbol pro text 3"/>
          <p:cNvSpPr>
            <a:spLocks noGrp="1"/>
          </p:cNvSpPr>
          <p:nvPr>
            <p:ph type="body" sz="half" idx="18" hasCustomPrompt="1"/>
          </p:nvPr>
        </p:nvSpPr>
        <p:spPr>
          <a:xfrm>
            <a:off x="1141413" y="4980858"/>
            <a:ext cx="3195240" cy="81784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22" name="Zástupný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489053" y="4404596"/>
            <a:ext cx="320040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23" name="Zástupný symbol obrázku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cs-CZ" noProof="0"/>
              <a:t>Po kliknutí na ikonu můžete přidat obrázek.</a:t>
            </a:r>
          </a:p>
        </p:txBody>
      </p:sp>
      <p:sp>
        <p:nvSpPr>
          <p:cNvPr id="24" name="Zástupný symbol pro text 3"/>
          <p:cNvSpPr>
            <a:spLocks noGrp="1"/>
          </p:cNvSpPr>
          <p:nvPr>
            <p:ph type="body" sz="half" idx="19" hasCustomPrompt="1"/>
          </p:nvPr>
        </p:nvSpPr>
        <p:spPr>
          <a:xfrm>
            <a:off x="4487593" y="4980857"/>
            <a:ext cx="3200400" cy="81034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25" name="Zástupný symbol pro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567" y="4404595"/>
            <a:ext cx="3190741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26" name="Zástupný symbol obrázku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cs-CZ" noProof="0"/>
              <a:t>Po kliknutí na ikonu můžete přidat obrázek.</a:t>
            </a:r>
          </a:p>
        </p:txBody>
      </p:sp>
      <p:sp>
        <p:nvSpPr>
          <p:cNvPr id="27" name="Zástupný symbol pro text 3"/>
          <p:cNvSpPr>
            <a:spLocks noGrp="1"/>
          </p:cNvSpPr>
          <p:nvPr>
            <p:ph type="body" sz="half" idx="20" hasCustomPrompt="1"/>
          </p:nvPr>
        </p:nvSpPr>
        <p:spPr>
          <a:xfrm>
            <a:off x="7852442" y="4980854"/>
            <a:ext cx="3194968" cy="810345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A4B064-03A3-48B2-A08F-A569317768BE}" type="datetime1">
              <a:rPr lang="cs-CZ" noProof="0" smtClean="0"/>
              <a:t>22.02.2023</a:t>
            </a:fld>
            <a:endParaRPr lang="cs-CZ" noProof="0"/>
          </a:p>
        </p:txBody>
      </p:sp>
      <p:sp>
        <p:nvSpPr>
          <p:cNvPr id="4" name="Zástupné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01454451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E01B988-6531-4008-B8A2-FABC3358A7D7}" type="datetime1">
              <a:rPr lang="cs-CZ" noProof="0" smtClean="0"/>
              <a:t>22.02.2023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59061660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609599"/>
            <a:ext cx="2005011" cy="5181601"/>
          </a:xfrm>
        </p:spPr>
        <p:txBody>
          <a:bodyPr vert="eaVert"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141410" y="609599"/>
            <a:ext cx="7748590" cy="5181601"/>
          </a:xfrm>
        </p:spPr>
        <p:txBody>
          <a:bodyPr vert="eaVert"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CF626E-5E30-4D05-9F2B-4F5D313D9201}" type="datetime1">
              <a:rPr lang="cs-CZ" noProof="0" smtClean="0"/>
              <a:t>22.02.2023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6047439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3A21A5-21FE-4D59-A50D-E9A76EECE41D}" type="datetime1">
              <a:rPr lang="cs-CZ" noProof="0" smtClean="0"/>
              <a:t>22.02.2023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49736069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1411" y="1419226"/>
            <a:ext cx="9906000" cy="2852737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141411" y="4424362"/>
            <a:ext cx="9906000" cy="1374776"/>
          </a:xfrm>
        </p:spPr>
        <p:txBody>
          <a:bodyPr rtlCol="0"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597DCD-B94B-48E2-B317-F07274777E21}" type="datetime1">
              <a:rPr lang="cs-CZ" noProof="0" smtClean="0"/>
              <a:t>22.02.2023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52280123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sz="half" idx="1" hasCustomPrompt="1"/>
          </p:nvPr>
        </p:nvSpPr>
        <p:spPr>
          <a:xfrm>
            <a:off x="1141410" y="2249486"/>
            <a:ext cx="4878389" cy="3541714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6172200" y="2249486"/>
            <a:ext cx="4875211" cy="3541714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BC2624E-9E53-4DF7-8A32-60E425D00309}" type="datetime1">
              <a:rPr lang="cs-CZ" noProof="0" smtClean="0"/>
              <a:t>22.02.2023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21433547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1411" y="619126"/>
            <a:ext cx="9906000" cy="1477961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370019" y="2249486"/>
            <a:ext cx="4649783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1141410" y="3073397"/>
            <a:ext cx="4878391" cy="2717801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400808" y="2249485"/>
            <a:ext cx="4646602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 hasCustomPrompt="1"/>
          </p:nvPr>
        </p:nvSpPr>
        <p:spPr>
          <a:xfrm>
            <a:off x="6172200" y="3073397"/>
            <a:ext cx="4875210" cy="2717801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28429B-529B-467E-A75E-2895776579BD}" type="datetime1">
              <a:rPr lang="cs-CZ" noProof="0" smtClean="0"/>
              <a:t>22.02.2023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84659341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90A7CC-CAAE-4D8E-9437-B712FF47AAA2}" type="datetime1">
              <a:rPr lang="cs-CZ" noProof="0" smtClean="0"/>
              <a:t>22.02.2023</a:t>
            </a:fld>
            <a:endParaRPr lang="cs-CZ" noProof="0"/>
          </a:p>
        </p:txBody>
      </p:sp>
      <p:sp>
        <p:nvSpPr>
          <p:cNvPr id="4" name="Zástupné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87612261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B4A0B2-9820-42CA-865A-244D2116CBC7}" type="datetime1">
              <a:rPr lang="cs-CZ" noProof="0" smtClean="0"/>
              <a:t>22.02.2023</a:t>
            </a:fld>
            <a:endParaRPr lang="cs-CZ" noProof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99695028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6705" y="609601"/>
            <a:ext cx="3856037" cy="1639884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>
          <a:xfrm>
            <a:off x="5156200" y="592666"/>
            <a:ext cx="5891209" cy="5198534"/>
          </a:xfrm>
        </p:spPr>
        <p:txBody>
          <a:bodyPr rtlCol="0" anchor="ctr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46705" y="2249486"/>
            <a:ext cx="3856037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E2020E1-316C-4D81-B712-947699E5CC94}" type="datetime1">
              <a:rPr lang="cs-CZ" noProof="0" smtClean="0"/>
              <a:t>22.02.2023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06136025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1413" y="609600"/>
            <a:ext cx="5934508" cy="1639886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2249486"/>
            <a:ext cx="5934511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F6F88E-B0C8-4ED0-A91B-AC87663B5456}" type="datetime1">
              <a:rPr lang="cs-CZ" noProof="0" smtClean="0"/>
              <a:t>22.02.2023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0986635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Skupina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Skupina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Obdélník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Volný tvar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Volný tvar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Volný tvar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Volný tvar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Volný tvar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Volný tvar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Volný tvar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Volný tvar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Volný tvar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Volný tvar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Čára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Volný tvar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Volný tvar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Volný tvar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Volný tvar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Obdélník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Volný tvar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Volný tvar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Volný tvar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Volný tvar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Volný tvar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Volný tvar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Volný tvar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Volný tvar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Volný tvar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Volný tvar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Skupina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Volný tvar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Volný tvar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Volný tvar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Volný tvar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Volný tvar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Volný tvar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Volný tvar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Volný tvar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Volný tvar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Obdélník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endParaRPr lang="cs-CZ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8652AFA-C82E-4721-92DC-168367758D73}" type="datetime1">
              <a:rPr lang="cs-CZ" noProof="0" smtClean="0"/>
              <a:t>22.02.2023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1918522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koutna@psu.cas.cz" TargetMode="External"/><Relationship Id="rId2" Type="http://schemas.openxmlformats.org/officeDocument/2006/relationships/hyperlink" Target="mailto:ivona@psu.cas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hyperlink" Target="mailto:ivona@psu.cas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2">
                <a:shade val="48000"/>
                <a:hueMod val="106000"/>
                <a:satMod val="140000"/>
                <a:lumMod val="42000"/>
              </a:schemeClr>
              <a:schemeClr val="bg2">
                <a:tint val="98000"/>
                <a:hueMod val="92000"/>
                <a:satMod val="220000"/>
                <a:lumMod val="9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>
            <a:extLst>
              <a:ext uri="{FF2B5EF4-FFF2-40B4-BE49-F238E27FC236}">
                <a16:creationId xmlns:a16="http://schemas.microsoft.com/office/drawing/2014/main" id="{788D5DFD-FA42-4EB0-B24E-4180C0CC5A0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11" name="Obdélník 10">
              <a:extLst>
                <a:ext uri="{FF2B5EF4-FFF2-40B4-BE49-F238E27FC236}">
                  <a16:creationId xmlns:a16="http://schemas.microsoft.com/office/drawing/2014/main" id="{CC864817-5955-484B-9D1F-9BC8DB7398D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pic>
          <p:nvPicPr>
            <p:cNvPr id="12" name="Obrázek 2">
              <a:extLst>
                <a:ext uri="{FF2B5EF4-FFF2-40B4-BE49-F238E27FC236}">
                  <a16:creationId xmlns:a16="http://schemas.microsoft.com/office/drawing/2014/main" id="{280C083F-71A6-4E55-AE35-586518FE29B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4" cstate="email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:p14="http://schemas.microsoft.com/office/powerpoint/2010/main" xmlns:a16="http://schemas.microsoft.com/office/drawing/2014/main"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" name="Obrázek 4" descr="Žárovka">
            <a:extLst>
              <a:ext uri="{FF2B5EF4-FFF2-40B4-BE49-F238E27FC236}">
                <a16:creationId xmlns:a16="http://schemas.microsoft.com/office/drawing/2014/main" id="{AC06F95D-BA5D-4DEE-93EF-3FE3173D13F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11" y="0"/>
            <a:ext cx="12188389" cy="6857990"/>
          </a:xfrm>
          <a:prstGeom prst="rect">
            <a:avLst/>
          </a:prstGeom>
        </p:spPr>
      </p:pic>
      <p:grpSp>
        <p:nvGrpSpPr>
          <p:cNvPr id="14" name="Skupina 13">
            <a:extLst>
              <a:ext uri="{FF2B5EF4-FFF2-40B4-BE49-F238E27FC236}">
                <a16:creationId xmlns:a16="http://schemas.microsoft.com/office/drawing/2014/main" id="{D44056DF-7985-4692-968A-466E9E6AF7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5895" y="2235200"/>
            <a:ext cx="10982062" cy="2396067"/>
            <a:chOff x="605895" y="2235200"/>
            <a:chExt cx="10982062" cy="2396067"/>
          </a:xfrm>
        </p:grpSpPr>
        <p:sp>
          <p:nvSpPr>
            <p:cNvPr id="15" name="Obdélník se zakulacenými rohy na opačné straně 7">
              <a:extLst>
                <a:ext uri="{FF2B5EF4-FFF2-40B4-BE49-F238E27FC236}">
                  <a16:creationId xmlns:a16="http://schemas.microsoft.com/office/drawing/2014/main" id="{B414A174-532A-4602-934F-9858D1D8680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82333" y="2235200"/>
              <a:ext cx="7027334" cy="2396067"/>
            </a:xfrm>
            <a:prstGeom prst="round2DiagRect">
              <a:avLst>
                <a:gd name="adj1" fmla="val 9246"/>
                <a:gd name="adj2" fmla="val 0"/>
              </a:avLst>
            </a:prstGeom>
            <a:solidFill>
              <a:schemeClr val="bg1">
                <a:alpha val="80000"/>
              </a:schemeClr>
            </a:solidFill>
            <a:ln w="19050" cap="sq">
              <a:solidFill>
                <a:schemeClr val="tx2">
                  <a:alpha val="60000"/>
                </a:schemeClr>
              </a:solidFill>
              <a:miter lim="800000"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grpSp>
          <p:nvGrpSpPr>
            <p:cNvPr id="16" name="Skupina 15">
              <a:extLst>
                <a:ext uri="{FF2B5EF4-FFF2-40B4-BE49-F238E27FC236}">
                  <a16:creationId xmlns:a16="http://schemas.microsoft.com/office/drawing/2014/main" id="{940B0C0C-7F94-4725-8108-62B3B7A5AE7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5895" y="2900097"/>
              <a:ext cx="10982062" cy="1211524"/>
              <a:chOff x="605895" y="2900097"/>
              <a:chExt cx="10982062" cy="1211524"/>
            </a:xfrm>
          </p:grpSpPr>
          <p:sp>
            <p:nvSpPr>
              <p:cNvPr id="17" name="Volný tvar 32">
                <a:extLst>
                  <a:ext uri="{FF2B5EF4-FFF2-40B4-BE49-F238E27FC236}">
                    <a16:creationId xmlns:a16="http://schemas.microsoft.com/office/drawing/2014/main" id="{367EAC5B-1891-480A-A3AD-B9F6A88FAC5F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 flipV="1">
                <a:off x="9653587" y="3379784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18" name="Volný tvar 33">
                <a:extLst>
                  <a:ext uri="{FF2B5EF4-FFF2-40B4-BE49-F238E27FC236}">
                    <a16:creationId xmlns:a16="http://schemas.microsoft.com/office/drawing/2014/main" id="{E33FF633-15BA-464F-8F5B-26C56665F795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 flipV="1">
                <a:off x="10078244" y="3310728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19" name="Volný tvar 34">
                <a:extLst>
                  <a:ext uri="{FF2B5EF4-FFF2-40B4-BE49-F238E27FC236}">
                    <a16:creationId xmlns:a16="http://schemas.microsoft.com/office/drawing/2014/main" id="{0C949DF6-E66B-4DB8-AB52-30CA781B4834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 flipV="1">
                <a:off x="11146631" y="3574253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0" name="Volný tvar 37">
                <a:extLst>
                  <a:ext uri="{FF2B5EF4-FFF2-40B4-BE49-F238E27FC236}">
                    <a16:creationId xmlns:a16="http://schemas.microsoft.com/office/drawing/2014/main" id="{309C2298-5EF9-4B09-8995-014F6D3BFF5C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 flipV="1">
                <a:off x="10230644" y="3034502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1" name="Volný tvar 35">
                <a:extLst>
                  <a:ext uri="{FF2B5EF4-FFF2-40B4-BE49-F238E27FC236}">
                    <a16:creationId xmlns:a16="http://schemas.microsoft.com/office/drawing/2014/main" id="{319B2AFC-EBFF-477C-A364-6D575BE5AA0A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034587" y="256275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2" name="Volný tvar 36">
                <a:extLst>
                  <a:ext uri="{FF2B5EF4-FFF2-40B4-BE49-F238E27FC236}">
                    <a16:creationId xmlns:a16="http://schemas.microsoft.com/office/drawing/2014/main" id="{CC6B7D67-F2F8-4B07-B954-EAC9135B2BB4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47375" y="3232679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3" name="Volný tvar 38">
                <a:extLst>
                  <a:ext uri="{FF2B5EF4-FFF2-40B4-BE49-F238E27FC236}">
                    <a16:creationId xmlns:a16="http://schemas.microsoft.com/office/drawing/2014/main" id="{7FF1659D-33DA-4F62-8567-A54020D2E28E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399044" y="3095360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4" name="Volný tvar 39">
                <a:extLst>
                  <a:ext uri="{FF2B5EF4-FFF2-40B4-BE49-F238E27FC236}">
                    <a16:creationId xmlns:a16="http://schemas.microsoft.com/office/drawing/2014/main" id="{9110F572-DC3D-4AB3-B731-B73BD650576B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353675" y="2153178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5" name="Volný tvar 40">
                <a:extLst>
                  <a:ext uri="{FF2B5EF4-FFF2-40B4-BE49-F238E27FC236}">
                    <a16:creationId xmlns:a16="http://schemas.microsoft.com/office/drawing/2014/main" id="{A2F7D0E9-68CE-40F9-B0E9-F915103ECF79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9848850" y="330887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6" name="Obdélník 41">
                <a:extLst>
                  <a:ext uri="{FF2B5EF4-FFF2-40B4-BE49-F238E27FC236}">
                    <a16:creationId xmlns:a16="http://schemas.microsoft.com/office/drawing/2014/main" id="{AB69A438-1FB7-454A-A3E9-0C329643CD48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9721056" y="3284272"/>
                <a:ext cx="23813" cy="252413"/>
              </a:xfrm>
              <a:prstGeom prst="rect">
                <a:avLst/>
              </a:pr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7" name="Volný tvar 32">
                <a:extLst>
                  <a:ext uri="{FF2B5EF4-FFF2-40B4-BE49-F238E27FC236}">
                    <a16:creationId xmlns:a16="http://schemas.microsoft.com/office/drawing/2014/main" id="{E64598D0-3A2C-4570-9E7C-C52C89549B47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 flipV="1">
                <a:off x="2122751" y="3532184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8" name="Volný tvar 33">
                <a:extLst>
                  <a:ext uri="{FF2B5EF4-FFF2-40B4-BE49-F238E27FC236}">
                    <a16:creationId xmlns:a16="http://schemas.microsoft.com/office/drawing/2014/main" id="{CC17CF42-8908-477B-9F36-DA1306CA010C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 flipV="1">
                <a:off x="1958445" y="3463128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9" name="Volný tvar 34">
                <a:extLst>
                  <a:ext uri="{FF2B5EF4-FFF2-40B4-BE49-F238E27FC236}">
                    <a16:creationId xmlns:a16="http://schemas.microsoft.com/office/drawing/2014/main" id="{A2457851-D4A0-404C-BF3F-99AE00B9E965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 flipV="1">
                <a:off x="858308" y="3726653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30" name="Volný tvar 37">
                <a:extLst>
                  <a:ext uri="{FF2B5EF4-FFF2-40B4-BE49-F238E27FC236}">
                    <a16:creationId xmlns:a16="http://schemas.microsoft.com/office/drawing/2014/main" id="{ECC300FA-EE4A-489E-9A47-79BEBF05DCEF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 flipV="1">
                <a:off x="1658407" y="3186902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31" name="Volný tvar 35">
                <a:extLst>
                  <a:ext uri="{FF2B5EF4-FFF2-40B4-BE49-F238E27FC236}">
                    <a16:creationId xmlns:a16="http://schemas.microsoft.com/office/drawing/2014/main" id="{0D1F26E2-902B-416B-A1DB-80DAF78D8B89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1860814" y="271515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32" name="Volný tvar 36">
                <a:extLst>
                  <a:ext uri="{FF2B5EF4-FFF2-40B4-BE49-F238E27FC236}">
                    <a16:creationId xmlns:a16="http://schemas.microsoft.com/office/drawing/2014/main" id="{491346A0-BF6D-45A5-806A-2150768722C8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1289314" y="3385079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33" name="Volný tvar 38">
                <a:extLst>
                  <a:ext uri="{FF2B5EF4-FFF2-40B4-BE49-F238E27FC236}">
                    <a16:creationId xmlns:a16="http://schemas.microsoft.com/office/drawing/2014/main" id="{A8A5AAC9-38FD-4A03-AB91-236F2AAC625C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605895" y="3247760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34" name="Volný tvar 39">
                <a:extLst>
                  <a:ext uri="{FF2B5EF4-FFF2-40B4-BE49-F238E27FC236}">
                    <a16:creationId xmlns:a16="http://schemas.microsoft.com/office/drawing/2014/main" id="{7AD4105C-55AA-47FF-AC5D-5BCB0B78CDC9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1532202" y="2305578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35" name="Volný tvar 40">
                <a:extLst>
                  <a:ext uri="{FF2B5EF4-FFF2-40B4-BE49-F238E27FC236}">
                    <a16:creationId xmlns:a16="http://schemas.microsoft.com/office/drawing/2014/main" id="{1C4B42B1-B112-4057-82C3-E5AF3BC7F6DF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2154501" y="346127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36" name="Obdélník 41">
                <a:extLst>
                  <a:ext uri="{FF2B5EF4-FFF2-40B4-BE49-F238E27FC236}">
                    <a16:creationId xmlns:a16="http://schemas.microsoft.com/office/drawing/2014/main" id="{C8B37395-3651-4E66-A62E-31529FABC8CC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2448983" y="3436672"/>
                <a:ext cx="23813" cy="252413"/>
              </a:xfrm>
              <a:prstGeom prst="rect">
                <a:avLst/>
              </a:pr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</p:grp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4D687081-16D7-4BC5-A7DB-E70117439F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0" y="2328333"/>
            <a:ext cx="6858000" cy="2278835"/>
          </a:xfrm>
        </p:spPr>
        <p:txBody>
          <a:bodyPr rtlCol="0" anchor="ctr"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Vyhlášení </a:t>
            </a:r>
            <a:r>
              <a:rPr lang="cs-CZ" b="1" dirty="0"/>
              <a:t>soutěží pro rok </a:t>
            </a:r>
            <a:r>
              <a:rPr lang="cs-CZ" b="1" dirty="0" smtClean="0"/>
              <a:t>2024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8" name="Obdélník 37">
            <a:extLst>
              <a:ext uri="{FF2B5EF4-FFF2-40B4-BE49-F238E27FC236}">
                <a16:creationId xmlns:a16="http://schemas.microsoft.com/office/drawing/2014/main" id="{6B6D540F-1E2F-416F-819F-D8216BC8F33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87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11526" y="180474"/>
            <a:ext cx="9905998" cy="1283677"/>
          </a:xfrm>
        </p:spPr>
        <p:txBody>
          <a:bodyPr/>
          <a:lstStyle/>
          <a:p>
            <a:r>
              <a:rPr lang="cs-CZ" dirty="0" smtClean="0"/>
              <a:t>KDE LZE NALÉZT PODKLADY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357980" y="2156429"/>
            <a:ext cx="9905999" cy="2932929"/>
          </a:xfrm>
        </p:spPr>
        <p:txBody>
          <a:bodyPr>
            <a:normAutofit/>
          </a:bodyPr>
          <a:lstStyle/>
          <a:p>
            <a:r>
              <a:rPr lang="cs-CZ" dirty="0" smtClean="0"/>
              <a:t>PUBLIC/SMĚRNICE/23, 24 - projekty GA ČR A OSTATNÍ </a:t>
            </a:r>
            <a:r>
              <a:rPr lang="cs-CZ" dirty="0" smtClean="0"/>
              <a:t>POPSKYTOVATELÉ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Web PSÚ </a:t>
            </a:r>
            <a:r>
              <a:rPr lang="cs-CZ" dirty="0"/>
              <a:t>/ Intranet </a:t>
            </a:r>
            <a:r>
              <a:rPr lang="cs-CZ" dirty="0" smtClean="0"/>
              <a:t>/ </a:t>
            </a:r>
            <a:r>
              <a:rPr lang="cs-CZ" dirty="0" smtClean="0"/>
              <a:t>PROJEKTOVÁ PODPORA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EMAIL ZE DNE 23. 2.2023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9" name="Šipka doprava 8"/>
          <p:cNvSpPr/>
          <p:nvPr/>
        </p:nvSpPr>
        <p:spPr>
          <a:xfrm>
            <a:off x="1046747" y="2165685"/>
            <a:ext cx="55345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1066800" y="3268579"/>
            <a:ext cx="55345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>
            <a:off x="1062790" y="4431631"/>
            <a:ext cx="55345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25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9336" y="168442"/>
            <a:ext cx="9905998" cy="1283677"/>
          </a:xfrm>
        </p:spPr>
        <p:txBody>
          <a:bodyPr/>
          <a:lstStyle/>
          <a:p>
            <a:r>
              <a:rPr lang="cs-CZ" dirty="0" smtClean="0"/>
              <a:t>JAKOU SMĚRNICI HLEDAT 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141412" y="1266092"/>
            <a:ext cx="9905999" cy="4525109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PROJEKTY PODÁVANÉ DO GA ČR UPRAVUJE PŘÍLOHA KE SMĚRNICI Č. 23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/>
              <a:t>PROJEKTY PODÁVANÉ DO </a:t>
            </a:r>
            <a:r>
              <a:rPr lang="cs-CZ" dirty="0" smtClean="0"/>
              <a:t>TA ČR A OSTATNÍCH SOUTĚŽÍ UPRAVUJE </a:t>
            </a:r>
            <a:r>
              <a:rPr lang="cs-CZ" dirty="0"/>
              <a:t>PŘÍLOHA KE SMĚRNICI </a:t>
            </a:r>
            <a:r>
              <a:rPr lang="cs-CZ" dirty="0" smtClean="0"/>
              <a:t>Č</a:t>
            </a:r>
            <a:r>
              <a:rPr lang="cs-CZ" dirty="0"/>
              <a:t>. </a:t>
            </a:r>
            <a:r>
              <a:rPr lang="cs-CZ" dirty="0" smtClean="0"/>
              <a:t>24 </a:t>
            </a:r>
            <a:endParaRPr lang="cs-CZ" dirty="0" smtClean="0"/>
          </a:p>
          <a:p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Obě </a:t>
            </a:r>
            <a:r>
              <a:rPr lang="cs-CZ" dirty="0" smtClean="0"/>
              <a:t>směrnice schvaluje každoročně Rada PSÚ a mají platnost 1 rok</a:t>
            </a:r>
            <a:endParaRPr lang="cs-CZ" dirty="0"/>
          </a:p>
        </p:txBody>
      </p:sp>
      <p:sp>
        <p:nvSpPr>
          <p:cNvPr id="3" name="Šipka dolů 2"/>
          <p:cNvSpPr/>
          <p:nvPr/>
        </p:nvSpPr>
        <p:spPr>
          <a:xfrm>
            <a:off x="5606716" y="3970421"/>
            <a:ext cx="484632" cy="6136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47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7824" y="137255"/>
            <a:ext cx="9905998" cy="1478570"/>
          </a:xfrm>
        </p:spPr>
        <p:txBody>
          <a:bodyPr/>
          <a:lstStyle/>
          <a:p>
            <a:r>
              <a:rPr lang="cs-CZ" dirty="0" smtClean="0"/>
              <a:t>CO NALEZNU V PŘÍLOZE KE SMĚRNICI Č</a:t>
            </a:r>
            <a:r>
              <a:rPr lang="cs-CZ" dirty="0"/>
              <a:t>. </a:t>
            </a:r>
            <a:r>
              <a:rPr lang="cs-CZ" dirty="0" smtClean="0"/>
              <a:t>23 A 24?</a:t>
            </a:r>
            <a:endParaRPr lang="cs-CZ" dirty="0"/>
          </a:p>
        </p:txBody>
      </p:sp>
      <p:sp>
        <p:nvSpPr>
          <p:cNvPr id="4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PŘEDPISY OBSAHUJÍ podklady </a:t>
            </a:r>
            <a:r>
              <a:rPr lang="cs-CZ" dirty="0"/>
              <a:t>a informace nezbytné pro zpracování a podání návrhu grantových </a:t>
            </a:r>
            <a:r>
              <a:rPr lang="cs-CZ" dirty="0" smtClean="0"/>
              <a:t>projektů GA ČR a TAČR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pPr marL="1347788" lvl="5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VÝPOČET </a:t>
            </a:r>
            <a:r>
              <a:rPr lang="cs-CZ" sz="2400" dirty="0"/>
              <a:t>OSOBNÍCH </a:t>
            </a:r>
            <a:r>
              <a:rPr lang="cs-CZ" sz="2400" dirty="0" smtClean="0"/>
              <a:t>NÁKLADŮ </a:t>
            </a:r>
          </a:p>
          <a:p>
            <a:pPr marL="1347788" lvl="5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INFORMACE O JEDNOTLIVÝCH VÝZVÁCH</a:t>
            </a:r>
          </a:p>
          <a:p>
            <a:pPr marL="1347788" lvl="5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ZÁVAZNÉ TERMÍNY A POSTUPY NA PSÚ</a:t>
            </a:r>
            <a:endParaRPr lang="cs-CZ" sz="2400" dirty="0"/>
          </a:p>
          <a:p>
            <a:pPr marL="1347788" lvl="5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ODKAZY </a:t>
            </a:r>
            <a:r>
              <a:rPr lang="cs-CZ" sz="2400" dirty="0"/>
              <a:t>NA ZADÁVACÍ </a:t>
            </a:r>
            <a:r>
              <a:rPr lang="cs-CZ" sz="2400" dirty="0" smtClean="0"/>
              <a:t>DOKUMENTACE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6412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09856" y="125223"/>
            <a:ext cx="9905998" cy="1478570"/>
          </a:xfrm>
        </p:spPr>
        <p:txBody>
          <a:bodyPr/>
          <a:lstStyle/>
          <a:p>
            <a:r>
              <a:rPr lang="cs-CZ" dirty="0" smtClean="0"/>
              <a:t>S kým komunikovat?</a:t>
            </a:r>
            <a:endParaRPr lang="cs-CZ" dirty="0"/>
          </a:p>
        </p:txBody>
      </p:sp>
      <p:sp>
        <p:nvSpPr>
          <p:cNvPr id="4" name="Zástupný symbol pro obsah 4"/>
          <p:cNvSpPr>
            <a:spLocks noGrp="1"/>
          </p:cNvSpPr>
          <p:nvPr>
            <p:ph idx="1"/>
          </p:nvPr>
        </p:nvSpPr>
        <p:spPr>
          <a:xfrm>
            <a:off x="1141412" y="1864894"/>
            <a:ext cx="9905999" cy="451184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Před započetím </a:t>
            </a:r>
            <a:r>
              <a:rPr lang="cs-CZ" dirty="0"/>
              <a:t>prací na návrhu projektu </a:t>
            </a:r>
            <a:r>
              <a:rPr lang="cs-CZ" dirty="0" smtClean="0"/>
              <a:t>seznámit svého vedoucího oddělení, vedoucího týmu.</a:t>
            </a:r>
          </a:p>
          <a:p>
            <a:pPr lvl="0"/>
            <a:r>
              <a:rPr lang="cs-CZ" dirty="0" smtClean="0"/>
              <a:t>Při přípravě projektu s vedoucí THS  (I. Kubíková – </a:t>
            </a:r>
            <a:r>
              <a:rPr lang="cs-CZ" dirty="0" smtClean="0">
                <a:hlinkClick r:id="rId2"/>
              </a:rPr>
              <a:t>ivona@psu.cas.cz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přístup do ISTA/GRIS</a:t>
            </a:r>
          </a:p>
          <a:p>
            <a:pPr lvl="1"/>
            <a:r>
              <a:rPr lang="cs-CZ" dirty="0" smtClean="0"/>
              <a:t>plánování osobních nákladů, úvazků</a:t>
            </a:r>
          </a:p>
          <a:p>
            <a:pPr lvl="1"/>
            <a:r>
              <a:rPr lang="cs-CZ" dirty="0" smtClean="0"/>
              <a:t>konzultace k věcným nákladům</a:t>
            </a:r>
          </a:p>
          <a:p>
            <a:r>
              <a:rPr lang="cs-CZ" dirty="0" smtClean="0"/>
              <a:t>Souhlas Etické komise s tajemnicí EK (V. Koutná – </a:t>
            </a:r>
            <a:r>
              <a:rPr lang="cs-CZ" dirty="0" smtClean="0">
                <a:hlinkClick r:id="rId3"/>
              </a:rPr>
              <a:t>koutna@psu.cas.cz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Při odeslání návrhu projektu Radě pracoviště s tajemnicí RPSÚ </a:t>
            </a:r>
            <a:r>
              <a:rPr lang="cs-CZ" dirty="0"/>
              <a:t>(I. Kubíková – </a:t>
            </a:r>
            <a:r>
              <a:rPr lang="cs-CZ" dirty="0">
                <a:hlinkClick r:id="rId2"/>
              </a:rPr>
              <a:t>ivona@psu.cas.cz</a:t>
            </a:r>
            <a:r>
              <a:rPr lang="cs-CZ" dirty="0"/>
              <a:t>)</a:t>
            </a:r>
          </a:p>
          <a:p>
            <a:pPr lvl="0"/>
            <a:r>
              <a:rPr lang="cs-CZ" sz="2400" dirty="0" smtClean="0"/>
              <a:t>Pro odeslání návrhu projektu (GA ČR) nebo </a:t>
            </a:r>
            <a:r>
              <a:rPr lang="cs-CZ" dirty="0"/>
              <a:t>Potvrzení podání </a:t>
            </a:r>
            <a:r>
              <a:rPr lang="cs-CZ" dirty="0" smtClean="0"/>
              <a:t>(TA ČR) datovou schránkou PSÚ s </a:t>
            </a:r>
            <a:r>
              <a:rPr lang="cs-CZ" dirty="0"/>
              <a:t>vedoucí THS  (I. Kubíková – </a:t>
            </a:r>
            <a:r>
              <a:rPr lang="cs-CZ" dirty="0">
                <a:hlinkClick r:id="rId2"/>
              </a:rPr>
              <a:t>ivona@psu.cas.cz</a:t>
            </a:r>
            <a:r>
              <a:rPr lang="cs-CZ" dirty="0"/>
              <a:t>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5981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bg2">
                <a:shade val="48000"/>
                <a:hueMod val="106000"/>
                <a:satMod val="140000"/>
                <a:lumMod val="42000"/>
              </a:schemeClr>
              <a:schemeClr val="bg2">
                <a:tint val="98000"/>
                <a:hueMod val="92000"/>
                <a:satMod val="220000"/>
                <a:lumMod val="9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4F439-6F4E-4BCD-9A8D-B3943844C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2074" y="108284"/>
            <a:ext cx="9375020" cy="1278941"/>
          </a:xfrm>
        </p:spPr>
        <p:txBody>
          <a:bodyPr rtlCol="0">
            <a:normAutofit/>
          </a:bodyPr>
          <a:lstStyle/>
          <a:p>
            <a:pPr rtl="0"/>
            <a:r>
              <a:rPr lang="cs" dirty="0" smtClean="0"/>
              <a:t>Proces ZPRACOVÁNÍ GRANTOVÉHO NÁVRHU</a:t>
            </a:r>
            <a:endParaRPr lang="cs" dirty="0"/>
          </a:p>
        </p:txBody>
      </p:sp>
      <p:grpSp>
        <p:nvGrpSpPr>
          <p:cNvPr id="16" name="Skupina 15" descr="SmartArt"/>
          <p:cNvGrpSpPr/>
          <p:nvPr/>
        </p:nvGrpSpPr>
        <p:grpSpPr>
          <a:xfrm>
            <a:off x="1155030" y="1364070"/>
            <a:ext cx="10194670" cy="5209179"/>
            <a:chOff x="1806652" y="1499085"/>
            <a:chExt cx="8397352" cy="4609584"/>
          </a:xfrm>
        </p:grpSpPr>
        <p:sp>
          <p:nvSpPr>
            <p:cNvPr id="17" name="Volný tvar 16"/>
            <p:cNvSpPr/>
            <p:nvPr/>
          </p:nvSpPr>
          <p:spPr>
            <a:xfrm>
              <a:off x="1806652" y="1505747"/>
              <a:ext cx="1304741" cy="1369820"/>
            </a:xfrm>
            <a:custGeom>
              <a:avLst/>
              <a:gdLst>
                <a:gd name="connsiteX0" fmla="*/ 0 w 1147840"/>
                <a:gd name="connsiteY0" fmla="*/ 575940 h 1151879"/>
                <a:gd name="connsiteX1" fmla="*/ 573920 w 1147840"/>
                <a:gd name="connsiteY1" fmla="*/ 0 h 1151879"/>
                <a:gd name="connsiteX2" fmla="*/ 1147840 w 1147840"/>
                <a:gd name="connsiteY2" fmla="*/ 575940 h 1151879"/>
                <a:gd name="connsiteX3" fmla="*/ 573920 w 1147840"/>
                <a:gd name="connsiteY3" fmla="*/ 1151880 h 1151879"/>
                <a:gd name="connsiteX4" fmla="*/ 0 w 1147840"/>
                <a:gd name="connsiteY4" fmla="*/ 575940 h 1151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7840" h="1151879">
                  <a:moveTo>
                    <a:pt x="0" y="575940"/>
                  </a:moveTo>
                  <a:cubicBezTo>
                    <a:pt x="0" y="257857"/>
                    <a:pt x="256953" y="0"/>
                    <a:pt x="573920" y="0"/>
                  </a:cubicBezTo>
                  <a:cubicBezTo>
                    <a:pt x="890887" y="0"/>
                    <a:pt x="1147840" y="257857"/>
                    <a:pt x="1147840" y="575940"/>
                  </a:cubicBezTo>
                  <a:cubicBezTo>
                    <a:pt x="1147840" y="894023"/>
                    <a:pt x="890887" y="1151880"/>
                    <a:pt x="573920" y="1151880"/>
                  </a:cubicBezTo>
                  <a:cubicBezTo>
                    <a:pt x="256953" y="1151880"/>
                    <a:pt x="0" y="894023"/>
                    <a:pt x="0" y="575940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8417" tIns="189009" rIns="188417" bIns="189009" numCol="1" spcCol="1270" rtlCol="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400" b="1" kern="1200" noProof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Návrh</a:t>
              </a:r>
              <a:r>
                <a:rPr lang="cs-CZ" sz="2000" b="1" kern="1200" noProof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cs-CZ" sz="2400" b="1" kern="1200" noProof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projektu</a:t>
              </a:r>
              <a:endParaRPr lang="cs-CZ" sz="2000" b="1" kern="1200" noProof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Volný tvar 17"/>
            <p:cNvSpPr/>
            <p:nvPr/>
          </p:nvSpPr>
          <p:spPr>
            <a:xfrm rot="16200000">
              <a:off x="2261217" y="2927875"/>
              <a:ext cx="414132" cy="415145"/>
            </a:xfrm>
            <a:custGeom>
              <a:avLst/>
              <a:gdLst>
                <a:gd name="connsiteX0" fmla="*/ 0 w 409589"/>
                <a:gd name="connsiteY0" fmla="*/ 72067 h 288269"/>
                <a:gd name="connsiteX1" fmla="*/ 265455 w 409589"/>
                <a:gd name="connsiteY1" fmla="*/ 72067 h 288269"/>
                <a:gd name="connsiteX2" fmla="*/ 265455 w 409589"/>
                <a:gd name="connsiteY2" fmla="*/ 0 h 288269"/>
                <a:gd name="connsiteX3" fmla="*/ 409589 w 409589"/>
                <a:gd name="connsiteY3" fmla="*/ 144135 h 288269"/>
                <a:gd name="connsiteX4" fmla="*/ 265455 w 409589"/>
                <a:gd name="connsiteY4" fmla="*/ 288269 h 288269"/>
                <a:gd name="connsiteX5" fmla="*/ 265455 w 409589"/>
                <a:gd name="connsiteY5" fmla="*/ 216202 h 288269"/>
                <a:gd name="connsiteX6" fmla="*/ 0 w 409589"/>
                <a:gd name="connsiteY6" fmla="*/ 216202 h 288269"/>
                <a:gd name="connsiteX7" fmla="*/ 0 w 409589"/>
                <a:gd name="connsiteY7" fmla="*/ 72067 h 288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9589" h="288269">
                  <a:moveTo>
                    <a:pt x="409589" y="72067"/>
                  </a:moveTo>
                  <a:lnTo>
                    <a:pt x="144134" y="72067"/>
                  </a:lnTo>
                  <a:lnTo>
                    <a:pt x="144134" y="0"/>
                  </a:lnTo>
                  <a:lnTo>
                    <a:pt x="0" y="144135"/>
                  </a:lnTo>
                  <a:lnTo>
                    <a:pt x="144134" y="288269"/>
                  </a:lnTo>
                  <a:lnTo>
                    <a:pt x="144134" y="216202"/>
                  </a:lnTo>
                  <a:lnTo>
                    <a:pt x="409589" y="216202"/>
                  </a:lnTo>
                  <a:lnTo>
                    <a:pt x="409589" y="72067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66" tIns="72067" rIns="1" bIns="72067" numCol="1" spcCol="1270" rtlCol="0" anchor="ctr" anchorCtr="0">
              <a:noAutofit/>
            </a:bodyPr>
            <a:lstStyle/>
            <a:p>
              <a:pPr lvl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900" kern="1200" noProof="0" dirty="0"/>
            </a:p>
          </p:txBody>
        </p:sp>
        <p:sp>
          <p:nvSpPr>
            <p:cNvPr id="19" name="Volný tvar 18"/>
            <p:cNvSpPr/>
            <p:nvPr/>
          </p:nvSpPr>
          <p:spPr>
            <a:xfrm>
              <a:off x="1875545" y="3382689"/>
              <a:ext cx="1215782" cy="1178682"/>
            </a:xfrm>
            <a:custGeom>
              <a:avLst/>
              <a:gdLst>
                <a:gd name="connsiteX0" fmla="*/ 0 w 1251056"/>
                <a:gd name="connsiteY0" fmla="*/ 625528 h 1251056"/>
                <a:gd name="connsiteX1" fmla="*/ 625528 w 1251056"/>
                <a:gd name="connsiteY1" fmla="*/ 0 h 1251056"/>
                <a:gd name="connsiteX2" fmla="*/ 1251056 w 1251056"/>
                <a:gd name="connsiteY2" fmla="*/ 625528 h 1251056"/>
                <a:gd name="connsiteX3" fmla="*/ 625528 w 1251056"/>
                <a:gd name="connsiteY3" fmla="*/ 1251056 h 1251056"/>
                <a:gd name="connsiteX4" fmla="*/ 0 w 1251056"/>
                <a:gd name="connsiteY4" fmla="*/ 625528 h 1251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1056" h="1251056">
                  <a:moveTo>
                    <a:pt x="0" y="625528"/>
                  </a:moveTo>
                  <a:cubicBezTo>
                    <a:pt x="0" y="280058"/>
                    <a:pt x="280058" y="0"/>
                    <a:pt x="625528" y="0"/>
                  </a:cubicBezTo>
                  <a:cubicBezTo>
                    <a:pt x="970998" y="0"/>
                    <a:pt x="1251056" y="280058"/>
                    <a:pt x="1251056" y="625528"/>
                  </a:cubicBezTo>
                  <a:cubicBezTo>
                    <a:pt x="1251056" y="970998"/>
                    <a:pt x="970998" y="1251056"/>
                    <a:pt x="625528" y="1251056"/>
                  </a:cubicBezTo>
                  <a:cubicBezTo>
                    <a:pt x="280058" y="1251056"/>
                    <a:pt x="0" y="970998"/>
                    <a:pt x="0" y="625528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798014"/>
                <a:satOff val="-2425"/>
                <a:lumOff val="-33"/>
                <a:alphaOff val="0"/>
              </a:schemeClr>
            </a:fillRef>
            <a:effectRef idx="2">
              <a:schemeClr val="accent2">
                <a:hueOff val="798014"/>
                <a:satOff val="-2425"/>
                <a:lumOff val="-3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0993" tIns="200993" rIns="200993" bIns="200993" numCol="1" spcCol="1270" rtlCol="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kern="1200" noProof="0" dirty="0" smtClean="0">
                  <a:latin typeface="+mj-lt"/>
                  <a:cs typeface="Arial" panose="020B0604020202020204" pitchFamily="34" charset="0"/>
                </a:rPr>
                <a:t>Konzultace s přímým nadřízeným</a:t>
              </a:r>
              <a:endParaRPr lang="cs-CZ" kern="1200" noProof="0" dirty="0"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20" name="Volný tvar 19"/>
            <p:cNvSpPr/>
            <p:nvPr/>
          </p:nvSpPr>
          <p:spPr>
            <a:xfrm>
              <a:off x="3515571" y="3738111"/>
              <a:ext cx="409589" cy="409589"/>
            </a:xfrm>
            <a:custGeom>
              <a:avLst/>
              <a:gdLst>
                <a:gd name="connsiteX0" fmla="*/ 0 w 409589"/>
                <a:gd name="connsiteY0" fmla="*/ 102397 h 409589"/>
                <a:gd name="connsiteX1" fmla="*/ 204795 w 409589"/>
                <a:gd name="connsiteY1" fmla="*/ 102397 h 409589"/>
                <a:gd name="connsiteX2" fmla="*/ 204795 w 409589"/>
                <a:gd name="connsiteY2" fmla="*/ 0 h 409589"/>
                <a:gd name="connsiteX3" fmla="*/ 409589 w 409589"/>
                <a:gd name="connsiteY3" fmla="*/ 204795 h 409589"/>
                <a:gd name="connsiteX4" fmla="*/ 204795 w 409589"/>
                <a:gd name="connsiteY4" fmla="*/ 409589 h 409589"/>
                <a:gd name="connsiteX5" fmla="*/ 204795 w 409589"/>
                <a:gd name="connsiteY5" fmla="*/ 307192 h 409589"/>
                <a:gd name="connsiteX6" fmla="*/ 0 w 409589"/>
                <a:gd name="connsiteY6" fmla="*/ 307192 h 409589"/>
                <a:gd name="connsiteX7" fmla="*/ 0 w 409589"/>
                <a:gd name="connsiteY7" fmla="*/ 102397 h 409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9589" h="409589">
                  <a:moveTo>
                    <a:pt x="0" y="102397"/>
                  </a:moveTo>
                  <a:lnTo>
                    <a:pt x="204795" y="102397"/>
                  </a:lnTo>
                  <a:lnTo>
                    <a:pt x="204795" y="0"/>
                  </a:lnTo>
                  <a:lnTo>
                    <a:pt x="409589" y="204795"/>
                  </a:lnTo>
                  <a:lnTo>
                    <a:pt x="204795" y="409589"/>
                  </a:lnTo>
                  <a:lnTo>
                    <a:pt x="204795" y="307192"/>
                  </a:lnTo>
                  <a:lnTo>
                    <a:pt x="0" y="307192"/>
                  </a:lnTo>
                  <a:lnTo>
                    <a:pt x="0" y="102397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957616"/>
                <a:satOff val="-2910"/>
                <a:lumOff val="-39"/>
                <a:alphaOff val="0"/>
              </a:schemeClr>
            </a:fillRef>
            <a:effectRef idx="2">
              <a:schemeClr val="accent2">
                <a:hueOff val="957616"/>
                <a:satOff val="-2910"/>
                <a:lumOff val="-3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02397" rIns="102397" bIns="102397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900" kern="1200"/>
            </a:p>
          </p:txBody>
        </p:sp>
        <p:sp>
          <p:nvSpPr>
            <p:cNvPr id="21" name="Volný tvar 20"/>
            <p:cNvSpPr/>
            <p:nvPr/>
          </p:nvSpPr>
          <p:spPr>
            <a:xfrm>
              <a:off x="4281516" y="3386489"/>
              <a:ext cx="1215782" cy="1178682"/>
            </a:xfrm>
            <a:custGeom>
              <a:avLst/>
              <a:gdLst>
                <a:gd name="connsiteX0" fmla="*/ 0 w 854489"/>
                <a:gd name="connsiteY0" fmla="*/ 427245 h 854489"/>
                <a:gd name="connsiteX1" fmla="*/ 427245 w 854489"/>
                <a:gd name="connsiteY1" fmla="*/ 0 h 854489"/>
                <a:gd name="connsiteX2" fmla="*/ 854490 w 854489"/>
                <a:gd name="connsiteY2" fmla="*/ 427245 h 854489"/>
                <a:gd name="connsiteX3" fmla="*/ 427245 w 854489"/>
                <a:gd name="connsiteY3" fmla="*/ 854490 h 854489"/>
                <a:gd name="connsiteX4" fmla="*/ 0 w 854489"/>
                <a:gd name="connsiteY4" fmla="*/ 427245 h 85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4489" h="854489">
                  <a:moveTo>
                    <a:pt x="0" y="427245"/>
                  </a:moveTo>
                  <a:cubicBezTo>
                    <a:pt x="0" y="191284"/>
                    <a:pt x="191284" y="0"/>
                    <a:pt x="427245" y="0"/>
                  </a:cubicBezTo>
                  <a:cubicBezTo>
                    <a:pt x="663206" y="0"/>
                    <a:pt x="854490" y="191284"/>
                    <a:pt x="854490" y="427245"/>
                  </a:cubicBezTo>
                  <a:cubicBezTo>
                    <a:pt x="854490" y="663206"/>
                    <a:pt x="663206" y="854490"/>
                    <a:pt x="427245" y="854490"/>
                  </a:cubicBezTo>
                  <a:cubicBezTo>
                    <a:pt x="191284" y="854490"/>
                    <a:pt x="0" y="663206"/>
                    <a:pt x="0" y="427245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1596027"/>
                <a:satOff val="-4850"/>
                <a:lumOff val="-65"/>
                <a:alphaOff val="0"/>
              </a:schemeClr>
            </a:fillRef>
            <a:effectRef idx="2">
              <a:schemeClr val="accent2">
                <a:hueOff val="1596027"/>
                <a:satOff val="-4850"/>
                <a:lumOff val="-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9107" tIns="139107" rIns="139107" bIns="139107" numCol="1" spcCol="1270" rtlCol="0" anchor="ctr" anchorCtr="0">
              <a:noAutofit/>
            </a:bodyPr>
            <a:lstStyle/>
            <a:p>
              <a:pPr lvl="0" algn="ctr" defTabSz="488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kern="1200" noProof="0" dirty="0" smtClean="0">
                  <a:latin typeface="+mj-lt"/>
                </a:rPr>
                <a:t>Příprava projektu</a:t>
              </a:r>
              <a:endParaRPr lang="cs-CZ" kern="1200" noProof="0" dirty="0">
                <a:latin typeface="+mj-lt"/>
              </a:endParaRPr>
            </a:p>
          </p:txBody>
        </p:sp>
        <p:sp>
          <p:nvSpPr>
            <p:cNvPr id="22" name="Volný tvar 21"/>
            <p:cNvSpPr/>
            <p:nvPr/>
          </p:nvSpPr>
          <p:spPr>
            <a:xfrm>
              <a:off x="4713384" y="4621777"/>
              <a:ext cx="355838" cy="382275"/>
            </a:xfrm>
            <a:custGeom>
              <a:avLst/>
              <a:gdLst>
                <a:gd name="connsiteX0" fmla="*/ 0 w 409589"/>
                <a:gd name="connsiteY0" fmla="*/ 204795 h 409589"/>
                <a:gd name="connsiteX1" fmla="*/ 102397 w 409589"/>
                <a:gd name="connsiteY1" fmla="*/ 204795 h 409589"/>
                <a:gd name="connsiteX2" fmla="*/ 102397 w 409589"/>
                <a:gd name="connsiteY2" fmla="*/ 0 h 409589"/>
                <a:gd name="connsiteX3" fmla="*/ 307192 w 409589"/>
                <a:gd name="connsiteY3" fmla="*/ 0 h 409589"/>
                <a:gd name="connsiteX4" fmla="*/ 307192 w 409589"/>
                <a:gd name="connsiteY4" fmla="*/ 204795 h 409589"/>
                <a:gd name="connsiteX5" fmla="*/ 409589 w 409589"/>
                <a:gd name="connsiteY5" fmla="*/ 204795 h 409589"/>
                <a:gd name="connsiteX6" fmla="*/ 204795 w 409589"/>
                <a:gd name="connsiteY6" fmla="*/ 409589 h 409589"/>
                <a:gd name="connsiteX7" fmla="*/ 0 w 409589"/>
                <a:gd name="connsiteY7" fmla="*/ 204795 h 409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9589" h="409589">
                  <a:moveTo>
                    <a:pt x="0" y="204795"/>
                  </a:moveTo>
                  <a:lnTo>
                    <a:pt x="102397" y="204795"/>
                  </a:lnTo>
                  <a:lnTo>
                    <a:pt x="102397" y="0"/>
                  </a:lnTo>
                  <a:lnTo>
                    <a:pt x="307192" y="0"/>
                  </a:lnTo>
                  <a:lnTo>
                    <a:pt x="307192" y="204795"/>
                  </a:lnTo>
                  <a:lnTo>
                    <a:pt x="409589" y="204795"/>
                  </a:lnTo>
                  <a:lnTo>
                    <a:pt x="204795" y="409589"/>
                  </a:lnTo>
                  <a:lnTo>
                    <a:pt x="0" y="204795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1915233"/>
                <a:satOff val="-5820"/>
                <a:lumOff val="-78"/>
                <a:alphaOff val="0"/>
              </a:schemeClr>
            </a:fillRef>
            <a:effectRef idx="2">
              <a:schemeClr val="accent2">
                <a:hueOff val="1915233"/>
                <a:satOff val="-5820"/>
                <a:lumOff val="-7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2397" tIns="0" rIns="102397" bIns="102397" numCol="1" spcCol="1270" rtlCol="0" anchor="ctr" anchorCtr="0">
              <a:noAutofit/>
            </a:bodyPr>
            <a:lstStyle/>
            <a:p>
              <a:pPr lvl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900" kern="1200" noProof="0" dirty="0"/>
            </a:p>
          </p:txBody>
        </p:sp>
        <p:sp>
          <p:nvSpPr>
            <p:cNvPr id="23" name="Volný tvar 22"/>
            <p:cNvSpPr/>
            <p:nvPr/>
          </p:nvSpPr>
          <p:spPr>
            <a:xfrm>
              <a:off x="4398004" y="5057412"/>
              <a:ext cx="978556" cy="1051257"/>
            </a:xfrm>
            <a:custGeom>
              <a:avLst/>
              <a:gdLst>
                <a:gd name="connsiteX0" fmla="*/ 0 w 854489"/>
                <a:gd name="connsiteY0" fmla="*/ 427245 h 854489"/>
                <a:gd name="connsiteX1" fmla="*/ 427245 w 854489"/>
                <a:gd name="connsiteY1" fmla="*/ 0 h 854489"/>
                <a:gd name="connsiteX2" fmla="*/ 854490 w 854489"/>
                <a:gd name="connsiteY2" fmla="*/ 427245 h 854489"/>
                <a:gd name="connsiteX3" fmla="*/ 427245 w 854489"/>
                <a:gd name="connsiteY3" fmla="*/ 854490 h 854489"/>
                <a:gd name="connsiteX4" fmla="*/ 0 w 854489"/>
                <a:gd name="connsiteY4" fmla="*/ 427245 h 85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4489" h="854489">
                  <a:moveTo>
                    <a:pt x="0" y="427245"/>
                  </a:moveTo>
                  <a:cubicBezTo>
                    <a:pt x="0" y="191284"/>
                    <a:pt x="191284" y="0"/>
                    <a:pt x="427245" y="0"/>
                  </a:cubicBezTo>
                  <a:cubicBezTo>
                    <a:pt x="663206" y="0"/>
                    <a:pt x="854490" y="191284"/>
                    <a:pt x="854490" y="427245"/>
                  </a:cubicBezTo>
                  <a:cubicBezTo>
                    <a:pt x="854490" y="663206"/>
                    <a:pt x="663206" y="854490"/>
                    <a:pt x="427245" y="854490"/>
                  </a:cubicBezTo>
                  <a:cubicBezTo>
                    <a:pt x="191284" y="854490"/>
                    <a:pt x="0" y="663206"/>
                    <a:pt x="0" y="427245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2394041"/>
                <a:satOff val="-7276"/>
                <a:lumOff val="-98"/>
                <a:alphaOff val="0"/>
              </a:schemeClr>
            </a:fillRef>
            <a:effectRef idx="2">
              <a:schemeClr val="accent2">
                <a:hueOff val="2394041"/>
                <a:satOff val="-7276"/>
                <a:lumOff val="-9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9107" tIns="139107" rIns="139107" bIns="139107" numCol="1" spcCol="1270" rtlCol="0" anchor="ctr" anchorCtr="0">
              <a:noAutofit/>
            </a:bodyPr>
            <a:lstStyle/>
            <a:p>
              <a:pPr lvl="0" algn="ctr" defTabSz="488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noProof="0" dirty="0" smtClean="0"/>
                <a:t>Souhlas etické komise</a:t>
              </a:r>
              <a:endParaRPr lang="cs-CZ" sz="1600" kern="1200" noProof="0" dirty="0"/>
            </a:p>
          </p:txBody>
        </p:sp>
        <p:sp>
          <p:nvSpPr>
            <p:cNvPr id="24" name="Volný tvar 23"/>
            <p:cNvSpPr/>
            <p:nvPr/>
          </p:nvSpPr>
          <p:spPr>
            <a:xfrm>
              <a:off x="5901289" y="3709462"/>
              <a:ext cx="409589" cy="409589"/>
            </a:xfrm>
            <a:custGeom>
              <a:avLst/>
              <a:gdLst>
                <a:gd name="connsiteX0" fmla="*/ 0 w 409589"/>
                <a:gd name="connsiteY0" fmla="*/ 102397 h 409589"/>
                <a:gd name="connsiteX1" fmla="*/ 204795 w 409589"/>
                <a:gd name="connsiteY1" fmla="*/ 102397 h 409589"/>
                <a:gd name="connsiteX2" fmla="*/ 204795 w 409589"/>
                <a:gd name="connsiteY2" fmla="*/ 0 h 409589"/>
                <a:gd name="connsiteX3" fmla="*/ 409589 w 409589"/>
                <a:gd name="connsiteY3" fmla="*/ 204795 h 409589"/>
                <a:gd name="connsiteX4" fmla="*/ 204795 w 409589"/>
                <a:gd name="connsiteY4" fmla="*/ 409589 h 409589"/>
                <a:gd name="connsiteX5" fmla="*/ 204795 w 409589"/>
                <a:gd name="connsiteY5" fmla="*/ 307192 h 409589"/>
                <a:gd name="connsiteX6" fmla="*/ 0 w 409589"/>
                <a:gd name="connsiteY6" fmla="*/ 307192 h 409589"/>
                <a:gd name="connsiteX7" fmla="*/ 0 w 409589"/>
                <a:gd name="connsiteY7" fmla="*/ 102397 h 409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9589" h="409589">
                  <a:moveTo>
                    <a:pt x="0" y="102397"/>
                  </a:moveTo>
                  <a:lnTo>
                    <a:pt x="204795" y="102397"/>
                  </a:lnTo>
                  <a:lnTo>
                    <a:pt x="204795" y="0"/>
                  </a:lnTo>
                  <a:lnTo>
                    <a:pt x="409589" y="204795"/>
                  </a:lnTo>
                  <a:lnTo>
                    <a:pt x="204795" y="409589"/>
                  </a:lnTo>
                  <a:lnTo>
                    <a:pt x="204795" y="307192"/>
                  </a:lnTo>
                  <a:lnTo>
                    <a:pt x="0" y="307192"/>
                  </a:lnTo>
                  <a:lnTo>
                    <a:pt x="0" y="102397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2872849"/>
                <a:satOff val="-8731"/>
                <a:lumOff val="-118"/>
                <a:alphaOff val="0"/>
              </a:schemeClr>
            </a:fillRef>
            <a:effectRef idx="2">
              <a:schemeClr val="accent2">
                <a:hueOff val="2872849"/>
                <a:satOff val="-8731"/>
                <a:lumOff val="-11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02397" rIns="102397" bIns="102397" numCol="1" spcCol="1270" rtlCol="0" anchor="ctr" anchorCtr="0">
              <a:noAutofit/>
            </a:bodyPr>
            <a:lstStyle/>
            <a:p>
              <a:pPr lvl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900" kern="1200" noProof="0" dirty="0"/>
            </a:p>
          </p:txBody>
        </p:sp>
        <p:sp>
          <p:nvSpPr>
            <p:cNvPr id="25" name="Volný tvar 24"/>
            <p:cNvSpPr/>
            <p:nvPr/>
          </p:nvSpPr>
          <p:spPr>
            <a:xfrm>
              <a:off x="6656769" y="3389620"/>
              <a:ext cx="1215782" cy="1178682"/>
            </a:xfrm>
            <a:custGeom>
              <a:avLst/>
              <a:gdLst>
                <a:gd name="connsiteX0" fmla="*/ 0 w 854489"/>
                <a:gd name="connsiteY0" fmla="*/ 427245 h 854489"/>
                <a:gd name="connsiteX1" fmla="*/ 427245 w 854489"/>
                <a:gd name="connsiteY1" fmla="*/ 0 h 854489"/>
                <a:gd name="connsiteX2" fmla="*/ 854490 w 854489"/>
                <a:gd name="connsiteY2" fmla="*/ 427245 h 854489"/>
                <a:gd name="connsiteX3" fmla="*/ 427245 w 854489"/>
                <a:gd name="connsiteY3" fmla="*/ 854490 h 854489"/>
                <a:gd name="connsiteX4" fmla="*/ 0 w 854489"/>
                <a:gd name="connsiteY4" fmla="*/ 427245 h 85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4489" h="854489">
                  <a:moveTo>
                    <a:pt x="0" y="427245"/>
                  </a:moveTo>
                  <a:cubicBezTo>
                    <a:pt x="0" y="191284"/>
                    <a:pt x="191284" y="0"/>
                    <a:pt x="427245" y="0"/>
                  </a:cubicBezTo>
                  <a:cubicBezTo>
                    <a:pt x="663206" y="0"/>
                    <a:pt x="854490" y="191284"/>
                    <a:pt x="854490" y="427245"/>
                  </a:cubicBezTo>
                  <a:cubicBezTo>
                    <a:pt x="854490" y="663206"/>
                    <a:pt x="663206" y="854490"/>
                    <a:pt x="427245" y="854490"/>
                  </a:cubicBezTo>
                  <a:cubicBezTo>
                    <a:pt x="191284" y="854490"/>
                    <a:pt x="0" y="663206"/>
                    <a:pt x="0" y="427245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3192055"/>
                <a:satOff val="-9701"/>
                <a:lumOff val="-131"/>
                <a:alphaOff val="0"/>
              </a:schemeClr>
            </a:fillRef>
            <a:effectRef idx="2">
              <a:schemeClr val="accent2">
                <a:hueOff val="3192055"/>
                <a:satOff val="-9701"/>
                <a:lumOff val="-13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9107" tIns="139107" rIns="139107" bIns="139107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kern="1200" dirty="0" smtClean="0">
                  <a:latin typeface="+mj-lt"/>
                </a:rPr>
                <a:t>Vyjádření Rady pracoviště</a:t>
              </a:r>
              <a:endParaRPr lang="cs-CZ" kern="1200" dirty="0">
                <a:latin typeface="+mj-lt"/>
              </a:endParaRPr>
            </a:p>
          </p:txBody>
        </p:sp>
        <p:sp>
          <p:nvSpPr>
            <p:cNvPr id="26" name="Volný tvar 25"/>
            <p:cNvSpPr/>
            <p:nvPr/>
          </p:nvSpPr>
          <p:spPr>
            <a:xfrm>
              <a:off x="8203479" y="3755589"/>
              <a:ext cx="409589" cy="409589"/>
            </a:xfrm>
            <a:custGeom>
              <a:avLst/>
              <a:gdLst>
                <a:gd name="connsiteX0" fmla="*/ 0 w 409589"/>
                <a:gd name="connsiteY0" fmla="*/ 102397 h 409589"/>
                <a:gd name="connsiteX1" fmla="*/ 204795 w 409589"/>
                <a:gd name="connsiteY1" fmla="*/ 102397 h 409589"/>
                <a:gd name="connsiteX2" fmla="*/ 204795 w 409589"/>
                <a:gd name="connsiteY2" fmla="*/ 0 h 409589"/>
                <a:gd name="connsiteX3" fmla="*/ 409589 w 409589"/>
                <a:gd name="connsiteY3" fmla="*/ 204795 h 409589"/>
                <a:gd name="connsiteX4" fmla="*/ 204795 w 409589"/>
                <a:gd name="connsiteY4" fmla="*/ 409589 h 409589"/>
                <a:gd name="connsiteX5" fmla="*/ 204795 w 409589"/>
                <a:gd name="connsiteY5" fmla="*/ 307192 h 409589"/>
                <a:gd name="connsiteX6" fmla="*/ 0 w 409589"/>
                <a:gd name="connsiteY6" fmla="*/ 307192 h 409589"/>
                <a:gd name="connsiteX7" fmla="*/ 0 w 409589"/>
                <a:gd name="connsiteY7" fmla="*/ 102397 h 409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9589" h="409589">
                  <a:moveTo>
                    <a:pt x="0" y="102397"/>
                  </a:moveTo>
                  <a:lnTo>
                    <a:pt x="204795" y="102397"/>
                  </a:lnTo>
                  <a:lnTo>
                    <a:pt x="204795" y="0"/>
                  </a:lnTo>
                  <a:lnTo>
                    <a:pt x="409589" y="204795"/>
                  </a:lnTo>
                  <a:lnTo>
                    <a:pt x="204795" y="409589"/>
                  </a:lnTo>
                  <a:lnTo>
                    <a:pt x="204795" y="307192"/>
                  </a:lnTo>
                  <a:lnTo>
                    <a:pt x="0" y="307192"/>
                  </a:lnTo>
                  <a:lnTo>
                    <a:pt x="0" y="102397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3830465"/>
                <a:satOff val="-11641"/>
                <a:lumOff val="-157"/>
                <a:alphaOff val="0"/>
              </a:schemeClr>
            </a:fillRef>
            <a:effectRef idx="2">
              <a:schemeClr val="accent2">
                <a:hueOff val="3830465"/>
                <a:satOff val="-11641"/>
                <a:lumOff val="-15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02397" rIns="102397" bIns="102397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900" kern="1200"/>
            </a:p>
          </p:txBody>
        </p:sp>
        <p:sp>
          <p:nvSpPr>
            <p:cNvPr id="27" name="Volný tvar 26"/>
            <p:cNvSpPr/>
            <p:nvPr/>
          </p:nvSpPr>
          <p:spPr>
            <a:xfrm>
              <a:off x="8938652" y="3384669"/>
              <a:ext cx="1215782" cy="1178682"/>
            </a:xfrm>
            <a:custGeom>
              <a:avLst/>
              <a:gdLst>
                <a:gd name="connsiteX0" fmla="*/ 0 w 854489"/>
                <a:gd name="connsiteY0" fmla="*/ 427245 h 854489"/>
                <a:gd name="connsiteX1" fmla="*/ 427245 w 854489"/>
                <a:gd name="connsiteY1" fmla="*/ 0 h 854489"/>
                <a:gd name="connsiteX2" fmla="*/ 854490 w 854489"/>
                <a:gd name="connsiteY2" fmla="*/ 427245 h 854489"/>
                <a:gd name="connsiteX3" fmla="*/ 427245 w 854489"/>
                <a:gd name="connsiteY3" fmla="*/ 854490 h 854489"/>
                <a:gd name="connsiteX4" fmla="*/ 0 w 854489"/>
                <a:gd name="connsiteY4" fmla="*/ 427245 h 85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4489" h="854489">
                  <a:moveTo>
                    <a:pt x="0" y="427245"/>
                  </a:moveTo>
                  <a:cubicBezTo>
                    <a:pt x="0" y="191284"/>
                    <a:pt x="191284" y="0"/>
                    <a:pt x="427245" y="0"/>
                  </a:cubicBezTo>
                  <a:cubicBezTo>
                    <a:pt x="663206" y="0"/>
                    <a:pt x="854490" y="191284"/>
                    <a:pt x="854490" y="427245"/>
                  </a:cubicBezTo>
                  <a:cubicBezTo>
                    <a:pt x="854490" y="663206"/>
                    <a:pt x="663206" y="854490"/>
                    <a:pt x="427245" y="854490"/>
                  </a:cubicBezTo>
                  <a:cubicBezTo>
                    <a:pt x="191284" y="854490"/>
                    <a:pt x="0" y="663206"/>
                    <a:pt x="0" y="427245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3990068"/>
                <a:satOff val="-12126"/>
                <a:lumOff val="-163"/>
                <a:alphaOff val="0"/>
              </a:schemeClr>
            </a:fillRef>
            <a:effectRef idx="2">
              <a:schemeClr val="accent2">
                <a:hueOff val="3990068"/>
                <a:satOff val="-12126"/>
                <a:lumOff val="-1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9107" tIns="139107" rIns="139107" bIns="139107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kern="1200" dirty="0" smtClean="0">
                  <a:latin typeface="+mj-lt"/>
                </a:rPr>
                <a:t>Finální podoba návrhu projektu</a:t>
              </a:r>
              <a:endParaRPr lang="cs-CZ" kern="1200" dirty="0">
                <a:latin typeface="+mj-lt"/>
              </a:endParaRPr>
            </a:p>
          </p:txBody>
        </p:sp>
        <p:sp>
          <p:nvSpPr>
            <p:cNvPr id="28" name="Volný tvar 27"/>
            <p:cNvSpPr/>
            <p:nvPr/>
          </p:nvSpPr>
          <p:spPr>
            <a:xfrm>
              <a:off x="9340607" y="2932404"/>
              <a:ext cx="415145" cy="414132"/>
            </a:xfrm>
            <a:custGeom>
              <a:avLst/>
              <a:gdLst>
                <a:gd name="connsiteX0" fmla="*/ 0 w 310882"/>
                <a:gd name="connsiteY0" fmla="*/ 155441 h 413526"/>
                <a:gd name="connsiteX1" fmla="*/ 155441 w 310882"/>
                <a:gd name="connsiteY1" fmla="*/ 0 h 413526"/>
                <a:gd name="connsiteX2" fmla="*/ 310882 w 310882"/>
                <a:gd name="connsiteY2" fmla="*/ 155441 h 413526"/>
                <a:gd name="connsiteX3" fmla="*/ 233162 w 310882"/>
                <a:gd name="connsiteY3" fmla="*/ 155441 h 413526"/>
                <a:gd name="connsiteX4" fmla="*/ 233162 w 310882"/>
                <a:gd name="connsiteY4" fmla="*/ 413526 h 413526"/>
                <a:gd name="connsiteX5" fmla="*/ 77721 w 310882"/>
                <a:gd name="connsiteY5" fmla="*/ 413526 h 413526"/>
                <a:gd name="connsiteX6" fmla="*/ 77721 w 310882"/>
                <a:gd name="connsiteY6" fmla="*/ 155441 h 413526"/>
                <a:gd name="connsiteX7" fmla="*/ 0 w 310882"/>
                <a:gd name="connsiteY7" fmla="*/ 155441 h 413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0882" h="413526">
                  <a:moveTo>
                    <a:pt x="0" y="155441"/>
                  </a:moveTo>
                  <a:lnTo>
                    <a:pt x="155441" y="0"/>
                  </a:lnTo>
                  <a:lnTo>
                    <a:pt x="310882" y="155441"/>
                  </a:lnTo>
                  <a:lnTo>
                    <a:pt x="233162" y="155441"/>
                  </a:lnTo>
                  <a:lnTo>
                    <a:pt x="233162" y="413526"/>
                  </a:lnTo>
                  <a:lnTo>
                    <a:pt x="77721" y="413526"/>
                  </a:lnTo>
                  <a:lnTo>
                    <a:pt x="77721" y="155441"/>
                  </a:lnTo>
                  <a:lnTo>
                    <a:pt x="0" y="155441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4788082"/>
                <a:satOff val="-14551"/>
                <a:lumOff val="-196"/>
                <a:alphaOff val="0"/>
              </a:schemeClr>
            </a:fillRef>
            <a:effectRef idx="2">
              <a:schemeClr val="accent2">
                <a:hueOff val="4788082"/>
                <a:satOff val="-14551"/>
                <a:lumOff val="-19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7721" tIns="77721" rIns="7772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900" kern="1200"/>
            </a:p>
          </p:txBody>
        </p:sp>
        <p:sp>
          <p:nvSpPr>
            <p:cNvPr id="29" name="Volný tvar 28"/>
            <p:cNvSpPr/>
            <p:nvPr/>
          </p:nvSpPr>
          <p:spPr>
            <a:xfrm>
              <a:off x="8899263" y="1499085"/>
              <a:ext cx="1304741" cy="1369820"/>
            </a:xfrm>
            <a:custGeom>
              <a:avLst/>
              <a:gdLst>
                <a:gd name="connsiteX0" fmla="*/ 0 w 1033931"/>
                <a:gd name="connsiteY0" fmla="*/ 516966 h 1033931"/>
                <a:gd name="connsiteX1" fmla="*/ 516966 w 1033931"/>
                <a:gd name="connsiteY1" fmla="*/ 0 h 1033931"/>
                <a:gd name="connsiteX2" fmla="*/ 1033932 w 1033931"/>
                <a:gd name="connsiteY2" fmla="*/ 516966 h 1033931"/>
                <a:gd name="connsiteX3" fmla="*/ 516966 w 1033931"/>
                <a:gd name="connsiteY3" fmla="*/ 1033932 h 1033931"/>
                <a:gd name="connsiteX4" fmla="*/ 0 w 1033931"/>
                <a:gd name="connsiteY4" fmla="*/ 516966 h 1033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3931" h="1033931">
                  <a:moveTo>
                    <a:pt x="0" y="516966"/>
                  </a:moveTo>
                  <a:cubicBezTo>
                    <a:pt x="0" y="231454"/>
                    <a:pt x="231454" y="0"/>
                    <a:pt x="516966" y="0"/>
                  </a:cubicBezTo>
                  <a:cubicBezTo>
                    <a:pt x="802478" y="0"/>
                    <a:pt x="1033932" y="231454"/>
                    <a:pt x="1033932" y="516966"/>
                  </a:cubicBezTo>
                  <a:cubicBezTo>
                    <a:pt x="1033932" y="802478"/>
                    <a:pt x="802478" y="1033932"/>
                    <a:pt x="516966" y="1033932"/>
                  </a:cubicBezTo>
                  <a:cubicBezTo>
                    <a:pt x="231454" y="1033932"/>
                    <a:pt x="0" y="802478"/>
                    <a:pt x="0" y="516966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4788082"/>
                <a:satOff val="-14551"/>
                <a:lumOff val="-196"/>
                <a:alphaOff val="0"/>
              </a:schemeClr>
            </a:fillRef>
            <a:effectRef idx="2">
              <a:schemeClr val="accent2">
                <a:hueOff val="4788082"/>
                <a:satOff val="-14551"/>
                <a:lumOff val="-19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1736" tIns="171736" rIns="171736" bIns="171736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400" b="1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Podaný projekt</a:t>
              </a:r>
              <a:endParaRPr lang="cs-CZ" sz="2400" b="1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478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C9467-D86A-4D44-9E01-5796E5BDA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pPr algn="ctr" rtl="0"/>
            <a:r>
              <a:rPr lang="cs-CZ" dirty="0" smtClean="0"/>
              <a:t>Ivona Kubíková</a:t>
            </a:r>
            <a:endParaRPr lang="cs-CZ" dirty="0"/>
          </a:p>
        </p:txBody>
      </p:sp>
      <p:pic>
        <p:nvPicPr>
          <p:cNvPr id="6" name="Zástupný symbol obrázku 5" descr="Obvod">
            <a:extLst>
              <a:ext uri="{FF2B5EF4-FFF2-40B4-BE49-F238E27FC236}">
                <a16:creationId xmlns:a16="http://schemas.microsoft.com/office/drawing/2014/main" id="{103D88BF-51AE-46F2-8081-A3C50643270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41411" y="783406"/>
            <a:ext cx="9912354" cy="3299778"/>
          </a:xfrm>
        </p:spPr>
      </p:pic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1A79215-653F-4996-95E5-0FD4B247B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1364" y="5124019"/>
            <a:ext cx="9910859" cy="1325941"/>
          </a:xfrm>
        </p:spPr>
        <p:txBody>
          <a:bodyPr rtlCol="0">
            <a:normAutofit/>
          </a:bodyPr>
          <a:lstStyle/>
          <a:p>
            <a:pPr algn="ctr" rtl="0"/>
            <a:r>
              <a:rPr lang="cs-CZ" sz="2400" dirty="0" smtClean="0">
                <a:hlinkClick r:id="rId4"/>
              </a:rPr>
              <a:t>ivona@psu.cas.cz</a:t>
            </a:r>
            <a:endParaRPr lang="cs-CZ" sz="2400" dirty="0" smtClean="0"/>
          </a:p>
          <a:p>
            <a:pPr algn="ctr" rtl="0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0654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545AAC2-3D9B-47D1-B22C-F3D1B3D4DE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5D4F14-B0CC-4BD5-A6F5-6EB7AE97AF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E9F5BB-97DB-4160-B47A-8FCEBC4F46E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Moderní návrh</Template>
  <TotalTime>0</TotalTime>
  <Words>235</Words>
  <Application>Microsoft Office PowerPoint</Application>
  <PresentationFormat>Širokoúhlá obrazovka</PresentationFormat>
  <Paragraphs>44</Paragraphs>
  <Slides>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Tw Cen MT</vt:lpstr>
      <vt:lpstr>Wingdings</vt:lpstr>
      <vt:lpstr>Obvod</vt:lpstr>
      <vt:lpstr>  Vyhlášení soutěží pro rok 2024  </vt:lpstr>
      <vt:lpstr>KDE LZE NALÉZT PODKLADY</vt:lpstr>
      <vt:lpstr>JAKOU SMĚRNICI HLEDAT ?</vt:lpstr>
      <vt:lpstr>CO NALEZNU V PŘÍLOZE KE SMĚRNICI Č. 23 A 24?</vt:lpstr>
      <vt:lpstr>S kým komunikovat?</vt:lpstr>
      <vt:lpstr>Proces ZPRACOVÁNÍ GRANTOVÉHO NÁVRHU</vt:lpstr>
      <vt:lpstr>Ivona Kubíková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2023-02-21T16:22:22Z</dcterms:created>
  <dcterms:modified xsi:type="dcterms:W3CDTF">2023-02-22T15:02:57Z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