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2" r:id="rId6"/>
    <p:sldId id="264" r:id="rId7"/>
    <p:sldId id="263" r:id="rId8"/>
    <p:sldId id="265" r:id="rId9"/>
    <p:sldId id="259" r:id="rId10"/>
    <p:sldId id="260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>
        <p:scale>
          <a:sx n="80" d="100"/>
          <a:sy n="80" d="100"/>
        </p:scale>
        <p:origin x="67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D167585-738B-4275-B1D8-FB053C14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59895E-0573-4374-9B01-B178B10F86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CC4C-4B7B-40EC-B55A-26FC77B8EA95}" type="datetime1">
              <a:rPr lang="cs-CZ" smtClean="0"/>
              <a:t>22.02.2023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BD96E7-54AD-4262-ABD2-83911EEDA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0A2CE-A409-4EFE-A6A2-9FF03FB979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1522-3817-46CD-92AF-4488D1A5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3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7912-7A7F-4353-BDA4-57534A5D38AD}" type="datetime1">
              <a:rPr lang="cs-CZ" smtClean="0"/>
              <a:pPr/>
              <a:t>22.02.2023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F24E1-3472-4EFC-8331-8E3086A1F27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7524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4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9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Obdélník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Volný tvar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Volný tvar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Obdélník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Volný tvar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Volný tvar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Volný tvar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Volný tvar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Volný tvar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Volný tvar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Volný tvar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Volný tvar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Volný tvar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Volný tvar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Volný tvar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Volný tvar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Volný tvar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Volný tvar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Volný tvar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Volný tvar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Volný tvar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Volný tvar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Volný tvar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Volný tvar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Volný tvar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Volný tvar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Volný tvar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Volný tvar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Obdélník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Volný tvar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Volný tvar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Volný tvar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Volný tvar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Volný tvar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Volný tvar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Volný tvar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Volný tvar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Volný tvar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Volný tvar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Volný tvar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Obdélník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Volný tvar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Volný tvar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Volný tvar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Volný tvar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Volný tvar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Volný tvar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Volný tvar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Volný tvar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Volný tvar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Volný tvar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Volný tvar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Volný tvar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Volný tvar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E1BA4547-7035-4A47-84F3-76BF7BFAEE57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58B17-0FCC-4DF5-B892-3EFE73D69140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A16AD-0BB2-43DB-8B4D-CCF335510D35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0659E-F3C2-404B-9093-E1F7DC87952D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60" name="Textové pol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61" name="Textové pol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724F3-B821-47FC-8EC4-4437CD006169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9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1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917A5-506E-49F0-8941-5C4A8A0D0C07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9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2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4B064-03A3-48B2-A08F-A569317768BE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1B988-6531-4008-B8A2-FABC3358A7D7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F626E-5E30-4D05-9F2B-4F5D313D9201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A21A5-21FE-4D59-A50D-E9A76EECE41D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97DCD-B94B-48E2-B317-F07274777E21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2624E-9E53-4DF7-8A32-60E425D00309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8429B-529B-467E-A75E-2895776579BD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0A7CC-CAAE-4D8E-9437-B712FF47AAA2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B4A0B2-9820-42CA-865A-244D2116CBC7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020E1-316C-4D81-B712-947699E5CC94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6F88E-B0C8-4ED0-A91B-AC87663B5456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Skupin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Obdélník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Volný tvar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Volný tvar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Volný tvar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Volný tvar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Volný tvar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Volný tvar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Volný tvar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Volný tvar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Volný tvar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Volný tvar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Čár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Volný tvar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Volný tvar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Volný tvar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Volný tvar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Obdélník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Volný tvar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Volný tvar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Volný tvar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Volný tvar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Volný tvar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Volný tvar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Volný tvar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Volný tvar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Volný tvar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Volný tvar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Skupin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Volný tvar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Volný tvar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Volný tvar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Volný tvar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Volný tvar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Volný tvar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Volný tvar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Volný tvar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Volný tvar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Obdélník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8652AFA-C82E-4721-92DC-168367758D73}" type="datetime1">
              <a:rPr lang="cs-CZ" noProof="0" smtClean="0"/>
              <a:t>22.02.2023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outna@psu.cas.cz" TargetMode="External"/><Relationship Id="rId2" Type="http://schemas.openxmlformats.org/officeDocument/2006/relationships/hyperlink" Target="mailto:ivona@psu.cas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ivona@psu.cas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Obdélník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pic>
          <p:nvPicPr>
            <p:cNvPr id="12" name="Obrázek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6="http://schemas.microsoft.com/office/drawing/2014/main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Obrázek 4" descr="Žárovka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0"/>
            <a:ext cx="12188389" cy="6857990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Obdélník se zakulacenými rohy na opačné straně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Volný tvar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8" name="Volný tvar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9" name="Volný tvar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0" name="Volný tvar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1" name="Volný tvar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2" name="Volný tvar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3" name="Volný tvar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4" name="Volný tvar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5" name="Volný tvar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6" name="Obdélník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7" name="Volný tvar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8" name="Volný tvar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9" name="Volný tvar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0" name="Volný tvar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1" name="Volný tvar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2" name="Volný tvar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3" name="Volný tvar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4" name="Volný tvar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5" name="Volný tvar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6" name="Obdélník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3"/>
            <a:ext cx="6858000" cy="2278835"/>
          </a:xfrm>
        </p:spPr>
        <p:txBody>
          <a:bodyPr rtlCol="0" anchor="ctr"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Vyhlášení </a:t>
            </a:r>
            <a:r>
              <a:rPr lang="cs-CZ" b="1" dirty="0"/>
              <a:t>soutěží pro rok </a:t>
            </a:r>
            <a:r>
              <a:rPr lang="cs-CZ" b="1" dirty="0" smtClean="0"/>
              <a:t>2024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1526" y="180474"/>
            <a:ext cx="9905998" cy="1283677"/>
          </a:xfrm>
        </p:spPr>
        <p:txBody>
          <a:bodyPr/>
          <a:lstStyle/>
          <a:p>
            <a:r>
              <a:rPr lang="cs-CZ" dirty="0" smtClean="0"/>
              <a:t>KDE LZE NALÉZT PODKLADY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57980" y="2156429"/>
            <a:ext cx="9905999" cy="2932929"/>
          </a:xfrm>
        </p:spPr>
        <p:txBody>
          <a:bodyPr>
            <a:normAutofit/>
          </a:bodyPr>
          <a:lstStyle/>
          <a:p>
            <a:r>
              <a:rPr lang="cs-CZ" dirty="0" smtClean="0"/>
              <a:t>PUBLIC/SMĚRNICE/23, 24 - projekty GA ČR A OSTATNÍ </a:t>
            </a:r>
            <a:r>
              <a:rPr lang="cs-CZ" dirty="0" smtClean="0"/>
              <a:t>POPSKYTOVATELÉ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Web PSÚ </a:t>
            </a:r>
            <a:r>
              <a:rPr lang="cs-CZ" dirty="0"/>
              <a:t>/ Intranet </a:t>
            </a:r>
            <a:r>
              <a:rPr lang="cs-CZ" dirty="0" smtClean="0"/>
              <a:t>/ </a:t>
            </a:r>
            <a:r>
              <a:rPr lang="cs-CZ" dirty="0" smtClean="0"/>
              <a:t>PROJEKTOVÁ PODPORA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EMAIL ZE DNE 23. 2.2023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9" name="Šipka doprava 8"/>
          <p:cNvSpPr/>
          <p:nvPr/>
        </p:nvSpPr>
        <p:spPr>
          <a:xfrm>
            <a:off x="1046747" y="2165685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1066800" y="3268579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1062790" y="4431631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2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336" y="168442"/>
            <a:ext cx="9905998" cy="1283677"/>
          </a:xfrm>
        </p:spPr>
        <p:txBody>
          <a:bodyPr/>
          <a:lstStyle/>
          <a:p>
            <a:r>
              <a:rPr lang="cs-CZ" dirty="0" smtClean="0"/>
              <a:t>JAKOU SMĚRNICI HLEDAT 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41412" y="1266092"/>
            <a:ext cx="9905999" cy="4525109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PROJEKTY PODÁVANÉ DO GA ČR UPRAVUJE PŘÍLOHA KE SMĚRNICI Č. 23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PROJEKTY PODÁVANÉ DO </a:t>
            </a:r>
            <a:r>
              <a:rPr lang="cs-CZ" dirty="0" smtClean="0"/>
              <a:t>TA ČR A OSTATNÍCH SOUTĚŽÍ UPRAVUJE </a:t>
            </a:r>
            <a:r>
              <a:rPr lang="cs-CZ" dirty="0"/>
              <a:t>PŘÍLOHA KE SMĚRNICI </a:t>
            </a:r>
            <a:r>
              <a:rPr lang="cs-CZ" dirty="0" smtClean="0"/>
              <a:t>Č</a:t>
            </a:r>
            <a:r>
              <a:rPr lang="cs-CZ" dirty="0"/>
              <a:t>. </a:t>
            </a:r>
            <a:r>
              <a:rPr lang="cs-CZ" dirty="0" smtClean="0"/>
              <a:t>24 </a:t>
            </a:r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Obě </a:t>
            </a:r>
            <a:r>
              <a:rPr lang="cs-CZ" dirty="0" smtClean="0"/>
              <a:t>směrnice schvaluje každoročně Rada PSÚ a mají platnost 1 rok</a:t>
            </a:r>
            <a:endParaRPr lang="cs-CZ" dirty="0"/>
          </a:p>
        </p:txBody>
      </p:sp>
      <p:sp>
        <p:nvSpPr>
          <p:cNvPr id="3" name="Šipka dolů 2"/>
          <p:cNvSpPr/>
          <p:nvPr/>
        </p:nvSpPr>
        <p:spPr>
          <a:xfrm>
            <a:off x="5606716" y="3970421"/>
            <a:ext cx="484632" cy="613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4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7824" y="137255"/>
            <a:ext cx="9905998" cy="1478570"/>
          </a:xfrm>
        </p:spPr>
        <p:txBody>
          <a:bodyPr/>
          <a:lstStyle/>
          <a:p>
            <a:r>
              <a:rPr lang="cs-CZ" dirty="0" smtClean="0"/>
              <a:t>CO NALEZNU V PŘÍLOZE KE SMĚRNICI Č</a:t>
            </a:r>
            <a:r>
              <a:rPr lang="cs-CZ" dirty="0"/>
              <a:t>. </a:t>
            </a:r>
            <a:r>
              <a:rPr lang="cs-CZ" dirty="0" smtClean="0"/>
              <a:t>23 A 24?</a:t>
            </a:r>
            <a:endParaRPr lang="cs-CZ" dirty="0"/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PŘEDPISY OBSAHUJÍ podklady </a:t>
            </a:r>
            <a:r>
              <a:rPr lang="cs-CZ" dirty="0"/>
              <a:t>a informace nezbytné pro zpracování a podání návrhu grantových </a:t>
            </a:r>
            <a:r>
              <a:rPr lang="cs-CZ" dirty="0" smtClean="0"/>
              <a:t>projektů GA ČR a TAČR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VÝPOČET </a:t>
            </a:r>
            <a:r>
              <a:rPr lang="cs-CZ" sz="2400" dirty="0"/>
              <a:t>OSOBNÍCH </a:t>
            </a:r>
            <a:r>
              <a:rPr lang="cs-CZ" sz="2400" dirty="0" smtClean="0"/>
              <a:t>NÁKLADŮ </a:t>
            </a:r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INFORMACE O JEDNOTLIVÝCH VÝZVÁCH</a:t>
            </a:r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ZÁVAZNÉ TERMÍNY A POSTUPY NA PSÚ</a:t>
            </a:r>
            <a:endParaRPr lang="cs-CZ" sz="2400" dirty="0"/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ODKAZY </a:t>
            </a:r>
            <a:r>
              <a:rPr lang="cs-CZ" sz="2400" dirty="0"/>
              <a:t>NA ZADÁVACÍ </a:t>
            </a:r>
            <a:r>
              <a:rPr lang="cs-CZ" sz="2400" dirty="0" smtClean="0"/>
              <a:t>DOKUMENTACE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41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9856" y="125223"/>
            <a:ext cx="9905998" cy="1478570"/>
          </a:xfrm>
        </p:spPr>
        <p:txBody>
          <a:bodyPr/>
          <a:lstStyle/>
          <a:p>
            <a:r>
              <a:rPr lang="cs-CZ" dirty="0" smtClean="0"/>
              <a:t>S kým komunikovat?</a:t>
            </a:r>
            <a:endParaRPr lang="cs-CZ" dirty="0"/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1141412" y="1864894"/>
            <a:ext cx="9905999" cy="45118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Před započetím </a:t>
            </a:r>
            <a:r>
              <a:rPr lang="cs-CZ" dirty="0"/>
              <a:t>prací na návrhu projektu </a:t>
            </a:r>
            <a:r>
              <a:rPr lang="cs-CZ" dirty="0" smtClean="0"/>
              <a:t>seznámit svého vedoucího oddělení, vedoucího týmu.</a:t>
            </a:r>
          </a:p>
          <a:p>
            <a:pPr lvl="0"/>
            <a:r>
              <a:rPr lang="cs-CZ" dirty="0" smtClean="0"/>
              <a:t>Při přípravě projektu s vedoucí THS  (I. Kubíková – </a:t>
            </a:r>
            <a:r>
              <a:rPr lang="cs-CZ" dirty="0" smtClean="0">
                <a:hlinkClick r:id="rId2"/>
              </a:rPr>
              <a:t>ivona@psu.cas.cz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přístup do ISTA/GRIS</a:t>
            </a:r>
          </a:p>
          <a:p>
            <a:pPr lvl="1"/>
            <a:r>
              <a:rPr lang="cs-CZ" dirty="0" smtClean="0"/>
              <a:t>plánování osobních nákladů, úvazků</a:t>
            </a:r>
          </a:p>
          <a:p>
            <a:pPr lvl="1"/>
            <a:r>
              <a:rPr lang="cs-CZ" dirty="0" smtClean="0"/>
              <a:t>konzultace k věcným nákladům</a:t>
            </a:r>
          </a:p>
          <a:p>
            <a:r>
              <a:rPr lang="cs-CZ" dirty="0" smtClean="0"/>
              <a:t>Souhlas Etické komise s tajemnicí EK (V. Koutná – </a:t>
            </a:r>
            <a:r>
              <a:rPr lang="cs-CZ" dirty="0" smtClean="0">
                <a:hlinkClick r:id="rId3"/>
              </a:rPr>
              <a:t>koutna@psu.cas.cz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Při odeslání návrhu projektu Radě pracoviště s tajemnicí RPSÚ </a:t>
            </a:r>
            <a:r>
              <a:rPr lang="cs-CZ" dirty="0"/>
              <a:t>(I. Kubíková – </a:t>
            </a:r>
            <a:r>
              <a:rPr lang="cs-CZ" dirty="0">
                <a:hlinkClick r:id="rId2"/>
              </a:rPr>
              <a:t>ivona@psu.cas.cz</a:t>
            </a:r>
            <a:r>
              <a:rPr lang="cs-CZ" dirty="0"/>
              <a:t>)</a:t>
            </a:r>
          </a:p>
          <a:p>
            <a:pPr lvl="0"/>
            <a:r>
              <a:rPr lang="cs-CZ" sz="2400" dirty="0" smtClean="0"/>
              <a:t>Pro odeslání návrhu projektu (GA ČR) nebo </a:t>
            </a:r>
            <a:r>
              <a:rPr lang="cs-CZ" dirty="0"/>
              <a:t>Potvrzení podání </a:t>
            </a:r>
            <a:r>
              <a:rPr lang="cs-CZ" dirty="0" smtClean="0"/>
              <a:t>(TA ČR) datovou schránkou PSÚ s </a:t>
            </a:r>
            <a:r>
              <a:rPr lang="cs-CZ" dirty="0"/>
              <a:t>vedoucí THS  (I. Kubíková – </a:t>
            </a:r>
            <a:r>
              <a:rPr lang="cs-CZ" dirty="0">
                <a:hlinkClick r:id="rId2"/>
              </a:rPr>
              <a:t>ivona@psu.cas.cz</a:t>
            </a:r>
            <a:r>
              <a:rPr lang="cs-CZ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98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4F439-6F4E-4BCD-9A8D-B3943844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074" y="108284"/>
            <a:ext cx="9375020" cy="1278941"/>
          </a:xfrm>
        </p:spPr>
        <p:txBody>
          <a:bodyPr rtlCol="0">
            <a:normAutofit/>
          </a:bodyPr>
          <a:lstStyle/>
          <a:p>
            <a:pPr rtl="0"/>
            <a:r>
              <a:rPr lang="cs" dirty="0" smtClean="0"/>
              <a:t>Proces ZPRACOVÁNÍ GRANTOVÉHO NÁVRHU</a:t>
            </a:r>
            <a:endParaRPr lang="cs" dirty="0"/>
          </a:p>
        </p:txBody>
      </p:sp>
      <p:grpSp>
        <p:nvGrpSpPr>
          <p:cNvPr id="16" name="Skupina 15" descr="SmartArt"/>
          <p:cNvGrpSpPr/>
          <p:nvPr/>
        </p:nvGrpSpPr>
        <p:grpSpPr>
          <a:xfrm>
            <a:off x="1155030" y="1364070"/>
            <a:ext cx="10194670" cy="5209179"/>
            <a:chOff x="1806652" y="1499085"/>
            <a:chExt cx="8397352" cy="4609584"/>
          </a:xfrm>
        </p:grpSpPr>
        <p:sp>
          <p:nvSpPr>
            <p:cNvPr id="17" name="Volný tvar 16"/>
            <p:cNvSpPr/>
            <p:nvPr/>
          </p:nvSpPr>
          <p:spPr>
            <a:xfrm>
              <a:off x="1806652" y="1505747"/>
              <a:ext cx="1304741" cy="1369820"/>
            </a:xfrm>
            <a:custGeom>
              <a:avLst/>
              <a:gdLst>
                <a:gd name="connsiteX0" fmla="*/ 0 w 1147840"/>
                <a:gd name="connsiteY0" fmla="*/ 575940 h 1151879"/>
                <a:gd name="connsiteX1" fmla="*/ 573920 w 1147840"/>
                <a:gd name="connsiteY1" fmla="*/ 0 h 1151879"/>
                <a:gd name="connsiteX2" fmla="*/ 1147840 w 1147840"/>
                <a:gd name="connsiteY2" fmla="*/ 575940 h 1151879"/>
                <a:gd name="connsiteX3" fmla="*/ 573920 w 1147840"/>
                <a:gd name="connsiteY3" fmla="*/ 1151880 h 1151879"/>
                <a:gd name="connsiteX4" fmla="*/ 0 w 1147840"/>
                <a:gd name="connsiteY4" fmla="*/ 575940 h 115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840" h="1151879">
                  <a:moveTo>
                    <a:pt x="0" y="575940"/>
                  </a:moveTo>
                  <a:cubicBezTo>
                    <a:pt x="0" y="257857"/>
                    <a:pt x="256953" y="0"/>
                    <a:pt x="573920" y="0"/>
                  </a:cubicBezTo>
                  <a:cubicBezTo>
                    <a:pt x="890887" y="0"/>
                    <a:pt x="1147840" y="257857"/>
                    <a:pt x="1147840" y="575940"/>
                  </a:cubicBezTo>
                  <a:cubicBezTo>
                    <a:pt x="1147840" y="894023"/>
                    <a:pt x="890887" y="1151880"/>
                    <a:pt x="573920" y="1151880"/>
                  </a:cubicBezTo>
                  <a:cubicBezTo>
                    <a:pt x="256953" y="1151880"/>
                    <a:pt x="0" y="894023"/>
                    <a:pt x="0" y="57594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417" tIns="189009" rIns="188417" bIns="189009" numCol="1" spcCol="1270" rtlCol="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noProof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Návrh</a:t>
              </a:r>
              <a:r>
                <a:rPr lang="cs-CZ" sz="2000" b="1" kern="1200" noProof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2400" b="1" kern="1200" noProof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projektu</a:t>
              </a:r>
              <a:endParaRPr lang="cs-CZ" sz="2000" b="1" kern="1200" noProof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Volný tvar 17"/>
            <p:cNvSpPr/>
            <p:nvPr/>
          </p:nvSpPr>
          <p:spPr>
            <a:xfrm rot="16200000">
              <a:off x="2261217" y="2927875"/>
              <a:ext cx="414132" cy="415145"/>
            </a:xfrm>
            <a:custGeom>
              <a:avLst/>
              <a:gdLst>
                <a:gd name="connsiteX0" fmla="*/ 0 w 409589"/>
                <a:gd name="connsiteY0" fmla="*/ 72067 h 288269"/>
                <a:gd name="connsiteX1" fmla="*/ 265455 w 409589"/>
                <a:gd name="connsiteY1" fmla="*/ 72067 h 288269"/>
                <a:gd name="connsiteX2" fmla="*/ 265455 w 409589"/>
                <a:gd name="connsiteY2" fmla="*/ 0 h 288269"/>
                <a:gd name="connsiteX3" fmla="*/ 409589 w 409589"/>
                <a:gd name="connsiteY3" fmla="*/ 144135 h 288269"/>
                <a:gd name="connsiteX4" fmla="*/ 265455 w 409589"/>
                <a:gd name="connsiteY4" fmla="*/ 288269 h 288269"/>
                <a:gd name="connsiteX5" fmla="*/ 265455 w 409589"/>
                <a:gd name="connsiteY5" fmla="*/ 216202 h 288269"/>
                <a:gd name="connsiteX6" fmla="*/ 0 w 409589"/>
                <a:gd name="connsiteY6" fmla="*/ 216202 h 288269"/>
                <a:gd name="connsiteX7" fmla="*/ 0 w 409589"/>
                <a:gd name="connsiteY7" fmla="*/ 72067 h 28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288269">
                  <a:moveTo>
                    <a:pt x="409589" y="72067"/>
                  </a:moveTo>
                  <a:lnTo>
                    <a:pt x="144134" y="72067"/>
                  </a:lnTo>
                  <a:lnTo>
                    <a:pt x="144134" y="0"/>
                  </a:lnTo>
                  <a:lnTo>
                    <a:pt x="0" y="144135"/>
                  </a:lnTo>
                  <a:lnTo>
                    <a:pt x="144134" y="288269"/>
                  </a:lnTo>
                  <a:lnTo>
                    <a:pt x="144134" y="216202"/>
                  </a:lnTo>
                  <a:lnTo>
                    <a:pt x="409589" y="216202"/>
                  </a:lnTo>
                  <a:lnTo>
                    <a:pt x="409589" y="720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66" tIns="72067" rIns="1" bIns="7206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1875545" y="3382689"/>
              <a:ext cx="1215782" cy="1178682"/>
            </a:xfrm>
            <a:custGeom>
              <a:avLst/>
              <a:gdLst>
                <a:gd name="connsiteX0" fmla="*/ 0 w 1251056"/>
                <a:gd name="connsiteY0" fmla="*/ 625528 h 1251056"/>
                <a:gd name="connsiteX1" fmla="*/ 625528 w 1251056"/>
                <a:gd name="connsiteY1" fmla="*/ 0 h 1251056"/>
                <a:gd name="connsiteX2" fmla="*/ 1251056 w 1251056"/>
                <a:gd name="connsiteY2" fmla="*/ 625528 h 1251056"/>
                <a:gd name="connsiteX3" fmla="*/ 625528 w 1251056"/>
                <a:gd name="connsiteY3" fmla="*/ 1251056 h 1251056"/>
                <a:gd name="connsiteX4" fmla="*/ 0 w 1251056"/>
                <a:gd name="connsiteY4" fmla="*/ 625528 h 125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056" h="1251056">
                  <a:moveTo>
                    <a:pt x="0" y="625528"/>
                  </a:moveTo>
                  <a:cubicBezTo>
                    <a:pt x="0" y="280058"/>
                    <a:pt x="280058" y="0"/>
                    <a:pt x="625528" y="0"/>
                  </a:cubicBezTo>
                  <a:cubicBezTo>
                    <a:pt x="970998" y="0"/>
                    <a:pt x="1251056" y="280058"/>
                    <a:pt x="1251056" y="625528"/>
                  </a:cubicBezTo>
                  <a:cubicBezTo>
                    <a:pt x="1251056" y="970998"/>
                    <a:pt x="970998" y="1251056"/>
                    <a:pt x="625528" y="1251056"/>
                  </a:cubicBezTo>
                  <a:cubicBezTo>
                    <a:pt x="280058" y="1251056"/>
                    <a:pt x="0" y="970998"/>
                    <a:pt x="0" y="6255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798014"/>
                <a:satOff val="-2425"/>
                <a:lumOff val="-33"/>
                <a:alphaOff val="0"/>
              </a:schemeClr>
            </a:fillRef>
            <a:effectRef idx="2">
              <a:schemeClr val="accent2">
                <a:hueOff val="798014"/>
                <a:satOff val="-2425"/>
                <a:lumOff val="-3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0993" tIns="200993" rIns="200993" bIns="200993" numCol="1" spcCol="1270" rtlCol="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 smtClean="0">
                  <a:latin typeface="+mj-lt"/>
                  <a:cs typeface="Arial" panose="020B0604020202020204" pitchFamily="34" charset="0"/>
                </a:rPr>
                <a:t>Konzultace s přímým nadřízeným</a:t>
              </a:r>
              <a:endParaRPr lang="cs-CZ" kern="1200" noProof="0" dirty="0"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3515571" y="3738111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957616"/>
                <a:satOff val="-2910"/>
                <a:lumOff val="-39"/>
                <a:alphaOff val="0"/>
              </a:schemeClr>
            </a:fillRef>
            <a:effectRef idx="2">
              <a:schemeClr val="accent2">
                <a:hueOff val="957616"/>
                <a:satOff val="-2910"/>
                <a:lumOff val="-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4281516" y="338648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96027"/>
                <a:satOff val="-4850"/>
                <a:lumOff val="-65"/>
                <a:alphaOff val="0"/>
              </a:schemeClr>
            </a:fillRef>
            <a:effectRef idx="2">
              <a:schemeClr val="accent2">
                <a:hueOff val="1596027"/>
                <a:satOff val="-4850"/>
                <a:lumOff val="-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 smtClean="0">
                  <a:latin typeface="+mj-lt"/>
                </a:rPr>
                <a:t>Příprava projektu</a:t>
              </a:r>
              <a:endParaRPr lang="cs-CZ" kern="1200" noProof="0" dirty="0">
                <a:latin typeface="+mj-lt"/>
              </a:endParaRP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4713384" y="4621777"/>
              <a:ext cx="355838" cy="382275"/>
            </a:xfrm>
            <a:custGeom>
              <a:avLst/>
              <a:gdLst>
                <a:gd name="connsiteX0" fmla="*/ 0 w 409589"/>
                <a:gd name="connsiteY0" fmla="*/ 204795 h 409589"/>
                <a:gd name="connsiteX1" fmla="*/ 102397 w 409589"/>
                <a:gd name="connsiteY1" fmla="*/ 204795 h 409589"/>
                <a:gd name="connsiteX2" fmla="*/ 102397 w 409589"/>
                <a:gd name="connsiteY2" fmla="*/ 0 h 409589"/>
                <a:gd name="connsiteX3" fmla="*/ 307192 w 409589"/>
                <a:gd name="connsiteY3" fmla="*/ 0 h 409589"/>
                <a:gd name="connsiteX4" fmla="*/ 307192 w 409589"/>
                <a:gd name="connsiteY4" fmla="*/ 204795 h 409589"/>
                <a:gd name="connsiteX5" fmla="*/ 409589 w 409589"/>
                <a:gd name="connsiteY5" fmla="*/ 204795 h 409589"/>
                <a:gd name="connsiteX6" fmla="*/ 204795 w 409589"/>
                <a:gd name="connsiteY6" fmla="*/ 409589 h 409589"/>
                <a:gd name="connsiteX7" fmla="*/ 0 w 409589"/>
                <a:gd name="connsiteY7" fmla="*/ 204795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204795"/>
                  </a:moveTo>
                  <a:lnTo>
                    <a:pt x="102397" y="204795"/>
                  </a:lnTo>
                  <a:lnTo>
                    <a:pt x="102397" y="0"/>
                  </a:lnTo>
                  <a:lnTo>
                    <a:pt x="307192" y="0"/>
                  </a:lnTo>
                  <a:lnTo>
                    <a:pt x="307192" y="204795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0" y="20479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915233"/>
                <a:satOff val="-5820"/>
                <a:lumOff val="-78"/>
                <a:alphaOff val="0"/>
              </a:schemeClr>
            </a:fillRef>
            <a:effectRef idx="2">
              <a:schemeClr val="accent2">
                <a:hueOff val="1915233"/>
                <a:satOff val="-5820"/>
                <a:lumOff val="-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397" tIns="0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4398004" y="5057412"/>
              <a:ext cx="978556" cy="1051257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94041"/>
                <a:satOff val="-7276"/>
                <a:lumOff val="-98"/>
                <a:alphaOff val="0"/>
              </a:schemeClr>
            </a:fillRef>
            <a:effectRef idx="2">
              <a:schemeClr val="accent2">
                <a:hueOff val="2394041"/>
                <a:satOff val="-7276"/>
                <a:lumOff val="-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noProof="0" dirty="0" smtClean="0"/>
                <a:t>Souhlas etické komise</a:t>
              </a:r>
              <a:endParaRPr lang="cs-CZ" sz="1600" kern="1200" noProof="0" dirty="0"/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5901289" y="3709462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872849"/>
                <a:satOff val="-8731"/>
                <a:lumOff val="-118"/>
                <a:alphaOff val="0"/>
              </a:schemeClr>
            </a:fillRef>
            <a:effectRef idx="2">
              <a:schemeClr val="accent2">
                <a:hueOff val="2872849"/>
                <a:satOff val="-8731"/>
                <a:lumOff val="-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5" name="Volný tvar 24"/>
            <p:cNvSpPr/>
            <p:nvPr/>
          </p:nvSpPr>
          <p:spPr>
            <a:xfrm>
              <a:off x="6656769" y="3389620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92055"/>
                <a:satOff val="-9701"/>
                <a:lumOff val="-131"/>
                <a:alphaOff val="0"/>
              </a:schemeClr>
            </a:fillRef>
            <a:effectRef idx="2">
              <a:schemeClr val="accent2">
                <a:hueOff val="3192055"/>
                <a:satOff val="-9701"/>
                <a:lumOff val="-13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 smtClean="0">
                  <a:latin typeface="+mj-lt"/>
                </a:rPr>
                <a:t>Vyjádření Rady pracoviště</a:t>
              </a:r>
              <a:endParaRPr lang="cs-CZ" kern="1200" dirty="0">
                <a:latin typeface="+mj-lt"/>
              </a:endParaRPr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8203479" y="3755589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830465"/>
                <a:satOff val="-11641"/>
                <a:lumOff val="-157"/>
                <a:alphaOff val="0"/>
              </a:schemeClr>
            </a:fillRef>
            <a:effectRef idx="2">
              <a:schemeClr val="accent2">
                <a:hueOff val="3830465"/>
                <a:satOff val="-11641"/>
                <a:lumOff val="-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8938652" y="338466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990068"/>
                <a:satOff val="-12126"/>
                <a:lumOff val="-163"/>
                <a:alphaOff val="0"/>
              </a:schemeClr>
            </a:fillRef>
            <a:effectRef idx="2">
              <a:schemeClr val="accent2">
                <a:hueOff val="3990068"/>
                <a:satOff val="-12126"/>
                <a:lumOff val="-1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 smtClean="0">
                  <a:latin typeface="+mj-lt"/>
                </a:rPr>
                <a:t>Finální podoba návrhu projektu</a:t>
              </a:r>
              <a:endParaRPr lang="cs-CZ" kern="1200" dirty="0">
                <a:latin typeface="+mj-lt"/>
              </a:endParaRP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9340607" y="2932404"/>
              <a:ext cx="415145" cy="414132"/>
            </a:xfrm>
            <a:custGeom>
              <a:avLst/>
              <a:gdLst>
                <a:gd name="connsiteX0" fmla="*/ 0 w 310882"/>
                <a:gd name="connsiteY0" fmla="*/ 155441 h 413526"/>
                <a:gd name="connsiteX1" fmla="*/ 155441 w 310882"/>
                <a:gd name="connsiteY1" fmla="*/ 0 h 413526"/>
                <a:gd name="connsiteX2" fmla="*/ 310882 w 310882"/>
                <a:gd name="connsiteY2" fmla="*/ 155441 h 413526"/>
                <a:gd name="connsiteX3" fmla="*/ 233162 w 310882"/>
                <a:gd name="connsiteY3" fmla="*/ 155441 h 413526"/>
                <a:gd name="connsiteX4" fmla="*/ 233162 w 310882"/>
                <a:gd name="connsiteY4" fmla="*/ 413526 h 413526"/>
                <a:gd name="connsiteX5" fmla="*/ 77721 w 310882"/>
                <a:gd name="connsiteY5" fmla="*/ 413526 h 413526"/>
                <a:gd name="connsiteX6" fmla="*/ 77721 w 310882"/>
                <a:gd name="connsiteY6" fmla="*/ 155441 h 413526"/>
                <a:gd name="connsiteX7" fmla="*/ 0 w 310882"/>
                <a:gd name="connsiteY7" fmla="*/ 155441 h 41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82" h="413526">
                  <a:moveTo>
                    <a:pt x="0" y="155441"/>
                  </a:moveTo>
                  <a:lnTo>
                    <a:pt x="155441" y="0"/>
                  </a:lnTo>
                  <a:lnTo>
                    <a:pt x="310882" y="155441"/>
                  </a:lnTo>
                  <a:lnTo>
                    <a:pt x="233162" y="155441"/>
                  </a:lnTo>
                  <a:lnTo>
                    <a:pt x="233162" y="413526"/>
                  </a:lnTo>
                  <a:lnTo>
                    <a:pt x="77721" y="413526"/>
                  </a:lnTo>
                  <a:lnTo>
                    <a:pt x="77721" y="155441"/>
                  </a:lnTo>
                  <a:lnTo>
                    <a:pt x="0" y="15544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721" tIns="77721" rIns="7772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8899263" y="1499085"/>
              <a:ext cx="1304741" cy="1369820"/>
            </a:xfrm>
            <a:custGeom>
              <a:avLst/>
              <a:gdLst>
                <a:gd name="connsiteX0" fmla="*/ 0 w 1033931"/>
                <a:gd name="connsiteY0" fmla="*/ 516966 h 1033931"/>
                <a:gd name="connsiteX1" fmla="*/ 516966 w 1033931"/>
                <a:gd name="connsiteY1" fmla="*/ 0 h 1033931"/>
                <a:gd name="connsiteX2" fmla="*/ 1033932 w 1033931"/>
                <a:gd name="connsiteY2" fmla="*/ 516966 h 1033931"/>
                <a:gd name="connsiteX3" fmla="*/ 516966 w 1033931"/>
                <a:gd name="connsiteY3" fmla="*/ 1033932 h 1033931"/>
                <a:gd name="connsiteX4" fmla="*/ 0 w 1033931"/>
                <a:gd name="connsiteY4" fmla="*/ 516966 h 103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931" h="1033931">
                  <a:moveTo>
                    <a:pt x="0" y="516966"/>
                  </a:moveTo>
                  <a:cubicBezTo>
                    <a:pt x="0" y="231454"/>
                    <a:pt x="231454" y="0"/>
                    <a:pt x="516966" y="0"/>
                  </a:cubicBezTo>
                  <a:cubicBezTo>
                    <a:pt x="802478" y="0"/>
                    <a:pt x="1033932" y="231454"/>
                    <a:pt x="1033932" y="516966"/>
                  </a:cubicBezTo>
                  <a:cubicBezTo>
                    <a:pt x="1033932" y="802478"/>
                    <a:pt x="802478" y="1033932"/>
                    <a:pt x="516966" y="1033932"/>
                  </a:cubicBezTo>
                  <a:cubicBezTo>
                    <a:pt x="231454" y="1033932"/>
                    <a:pt x="0" y="802478"/>
                    <a:pt x="0" y="516966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736" tIns="171736" rIns="171736" bIns="1717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Podaný projekt</a:t>
              </a:r>
              <a:endParaRPr lang="cs-CZ" sz="2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7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pPr algn="ctr" rtl="0"/>
            <a:r>
              <a:rPr lang="cs-CZ" dirty="0" smtClean="0"/>
              <a:t>Ivona Kubíková</a:t>
            </a:r>
            <a:endParaRPr lang="cs-CZ" dirty="0"/>
          </a:p>
        </p:txBody>
      </p:sp>
      <p:pic>
        <p:nvPicPr>
          <p:cNvPr id="6" name="Zástupný symbol obrázku 5" descr="Obvod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1411" y="783406"/>
            <a:ext cx="9912354" cy="3299778"/>
          </a:xfrm>
        </p:spPr>
      </p:pic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A79215-653F-4996-95E5-0FD4B247B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364" y="5124019"/>
            <a:ext cx="9910859" cy="1325941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2400" dirty="0" smtClean="0">
                <a:hlinkClick r:id="rId4"/>
              </a:rPr>
              <a:t>ivona@psu.cas.cz</a:t>
            </a:r>
            <a:endParaRPr lang="cs-CZ" sz="2400" dirty="0" smtClean="0"/>
          </a:p>
          <a:p>
            <a:pPr algn="ctr" rt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Moderní návrh</Template>
  <TotalTime>0</TotalTime>
  <Words>235</Words>
  <Application>Microsoft Office PowerPoint</Application>
  <PresentationFormat>Širokoúhlá obrazovka</PresentationFormat>
  <Paragraphs>44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Tw Cen MT</vt:lpstr>
      <vt:lpstr>Wingdings</vt:lpstr>
      <vt:lpstr>Obvod</vt:lpstr>
      <vt:lpstr>  Vyhlášení soutěží pro rok 2024  </vt:lpstr>
      <vt:lpstr>KDE LZE NALÉZT PODKLADY</vt:lpstr>
      <vt:lpstr>JAKOU SMĚRNICI HLEDAT ?</vt:lpstr>
      <vt:lpstr>CO NALEZNU V PŘÍLOZE KE SMĚRNICI Č. 23 A 24?</vt:lpstr>
      <vt:lpstr>S kým komunikovat?</vt:lpstr>
      <vt:lpstr>Proces ZPRACOVÁNÍ GRANTOVÉHO NÁVRHU</vt:lpstr>
      <vt:lpstr>Ivona Kubíková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2023-02-21T16:22:22Z</dcterms:created>
  <dcterms:modified xsi:type="dcterms:W3CDTF">2023-02-22T15:02:57Z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