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9" r:id="rId6"/>
    <p:sldId id="262" r:id="rId7"/>
    <p:sldId id="265" r:id="rId8"/>
    <p:sldId id="266" r:id="rId9"/>
    <p:sldId id="260" r:id="rId10"/>
  </p:sldIdLst>
  <p:sldSz cx="12192000" cy="6858000"/>
  <p:notesSz cx="6858000" cy="9144000"/>
  <p:defaultTextStyle>
    <a:defPPr rtl="0">
      <a:defRPr lang="cs-cz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94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mailto:sivakova@psu.cas.cz" TargetMode="External"/><Relationship Id="rId2" Type="http://schemas.openxmlformats.org/officeDocument/2006/relationships/hyperlink" Target="mailto:hamadova@psu.cas.cz" TargetMode="External"/><Relationship Id="rId1" Type="http://schemas.openxmlformats.org/officeDocument/2006/relationships/hyperlink" Target="mailto:ivona@psu.cas.cz" TargetMode="External"/><Relationship Id="rId4" Type="http://schemas.openxmlformats.org/officeDocument/2006/relationships/hyperlink" Target="mailto:koutna@psu.cas.cz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mailto:ivona@psu.cas.cz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mailto:sivakova@psu.cas.cz" TargetMode="External"/><Relationship Id="rId2" Type="http://schemas.openxmlformats.org/officeDocument/2006/relationships/hyperlink" Target="mailto:hamadova@psu.cas.cz" TargetMode="External"/><Relationship Id="rId1" Type="http://schemas.openxmlformats.org/officeDocument/2006/relationships/hyperlink" Target="mailto:ivona@psu.cas.cz" TargetMode="External"/><Relationship Id="rId4" Type="http://schemas.openxmlformats.org/officeDocument/2006/relationships/hyperlink" Target="mailto:koutna@psu.cas.cz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mailto:ivona@psu.cas.cz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A11533-C37E-42B0-B4A5-4305EAB7D929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E94B14-F1BF-4A9C-B736-4C8AD5ED5C81}">
      <dgm:prSet/>
      <dgm:spPr/>
      <dgm:t>
        <a:bodyPr/>
        <a:lstStyle/>
        <a:p>
          <a:r>
            <a:rPr lang="cs-CZ"/>
            <a:t>Před započetím prací na návrhu projektu seznámit svého vedoucího oddělení, vedoucího týmu.</a:t>
          </a:r>
          <a:endParaRPr lang="en-US"/>
        </a:p>
      </dgm:t>
    </dgm:pt>
    <dgm:pt modelId="{CAE6ECC2-ECC2-453D-B169-4E04788FE60E}" type="parTrans" cxnId="{BEE30488-1439-44E4-B968-68DAB809EB1F}">
      <dgm:prSet/>
      <dgm:spPr/>
      <dgm:t>
        <a:bodyPr/>
        <a:lstStyle/>
        <a:p>
          <a:endParaRPr lang="en-US" sz="2000"/>
        </a:p>
      </dgm:t>
    </dgm:pt>
    <dgm:pt modelId="{972F8DCD-D09C-4A09-8EB1-8C368F258277}" type="sibTrans" cxnId="{BEE30488-1439-44E4-B968-68DAB809EB1F}">
      <dgm:prSet/>
      <dgm:spPr/>
      <dgm:t>
        <a:bodyPr/>
        <a:lstStyle/>
        <a:p>
          <a:endParaRPr lang="en-US"/>
        </a:p>
      </dgm:t>
    </dgm:pt>
    <dgm:pt modelId="{8E2CDD04-1D72-46A3-B2D4-EBF18B754C37}">
      <dgm:prSet/>
      <dgm:spPr/>
      <dgm:t>
        <a:bodyPr/>
        <a:lstStyle/>
        <a:p>
          <a:r>
            <a:rPr lang="cs-CZ" dirty="0"/>
            <a:t>Při přípravě projektu spolupracovat při plánování osobních nákladů, úvazků a věcných nákladů:</a:t>
          </a:r>
          <a:endParaRPr lang="en-US" dirty="0"/>
        </a:p>
      </dgm:t>
    </dgm:pt>
    <dgm:pt modelId="{7B26C253-183E-484C-83A2-278483EB315F}" type="parTrans" cxnId="{382D777F-5582-4612-BF5D-958F71A2D2C9}">
      <dgm:prSet/>
      <dgm:spPr/>
      <dgm:t>
        <a:bodyPr/>
        <a:lstStyle/>
        <a:p>
          <a:endParaRPr lang="en-US" sz="2000"/>
        </a:p>
      </dgm:t>
    </dgm:pt>
    <dgm:pt modelId="{4015731C-21EF-49D4-B023-83E62F66B947}" type="sibTrans" cxnId="{382D777F-5582-4612-BF5D-958F71A2D2C9}">
      <dgm:prSet/>
      <dgm:spPr/>
      <dgm:t>
        <a:bodyPr/>
        <a:lstStyle/>
        <a:p>
          <a:endParaRPr lang="en-US"/>
        </a:p>
      </dgm:t>
    </dgm:pt>
    <dgm:pt modelId="{7E84D286-22AB-45C5-8FAF-B6F33A5792D1}">
      <dgm:prSet/>
      <dgm:spPr/>
      <dgm:t>
        <a:bodyPr/>
        <a:lstStyle/>
        <a:p>
          <a:r>
            <a:rPr lang="cs-CZ" dirty="0"/>
            <a:t>s vedoucí THS </a:t>
          </a:r>
        </a:p>
        <a:p>
          <a:r>
            <a:rPr lang="cs-CZ" dirty="0"/>
            <a:t> Ivona Kubíková, </a:t>
          </a:r>
          <a:r>
            <a:rPr lang="cs-CZ" dirty="0" err="1"/>
            <a:t>DiS</a:t>
          </a:r>
          <a:r>
            <a:rPr lang="cs-CZ" dirty="0"/>
            <a:t>. </a:t>
          </a:r>
          <a:r>
            <a:rPr lang="cs-CZ" dirty="0">
              <a:hlinkClick xmlns:r="http://schemas.openxmlformats.org/officeDocument/2006/relationships" r:id="rId1"/>
            </a:rPr>
            <a:t>ivona@psu.cas.cz</a:t>
          </a:r>
          <a:endParaRPr lang="en-US" dirty="0"/>
        </a:p>
      </dgm:t>
    </dgm:pt>
    <dgm:pt modelId="{3D4D368E-D51C-4B84-AC3E-AEF684DF22E3}" type="parTrans" cxnId="{5E9F6971-0241-453B-8F33-DD6493301B0E}">
      <dgm:prSet/>
      <dgm:spPr/>
      <dgm:t>
        <a:bodyPr/>
        <a:lstStyle/>
        <a:p>
          <a:endParaRPr lang="en-US" sz="2000"/>
        </a:p>
      </dgm:t>
    </dgm:pt>
    <dgm:pt modelId="{373EA577-6E7E-4F1B-A6A6-007F8B8D8311}" type="sibTrans" cxnId="{5E9F6971-0241-453B-8F33-DD6493301B0E}">
      <dgm:prSet/>
      <dgm:spPr/>
      <dgm:t>
        <a:bodyPr/>
        <a:lstStyle/>
        <a:p>
          <a:endParaRPr lang="en-US"/>
        </a:p>
      </dgm:t>
    </dgm:pt>
    <dgm:pt modelId="{62E67A36-8BEA-438A-B3AD-137DFD450D50}">
      <dgm:prSet/>
      <dgm:spPr/>
      <dgm:t>
        <a:bodyPr/>
        <a:lstStyle/>
        <a:p>
          <a:r>
            <a:rPr lang="cs-CZ" dirty="0"/>
            <a:t>s projektovým oddělením </a:t>
          </a:r>
        </a:p>
        <a:p>
          <a:r>
            <a:rPr lang="cs-CZ" dirty="0"/>
            <a:t>Ing. Ivana Hamadová, </a:t>
          </a:r>
          <a:r>
            <a:rPr lang="cs-CZ" dirty="0">
              <a:hlinkClick xmlns:r="http://schemas.openxmlformats.org/officeDocument/2006/relationships" r:id="rId2"/>
            </a:rPr>
            <a:t>hamadova@psu.cas.cz</a:t>
          </a:r>
          <a:endParaRPr lang="cs-CZ" dirty="0"/>
        </a:p>
        <a:p>
          <a:r>
            <a:rPr lang="cs-CZ" dirty="0"/>
            <a:t> Mgr. Zuzana Siváková, </a:t>
          </a:r>
          <a:r>
            <a:rPr lang="cs-CZ" dirty="0">
              <a:hlinkClick xmlns:r="http://schemas.openxmlformats.org/officeDocument/2006/relationships" r:id="rId3"/>
            </a:rPr>
            <a:t>sivakova@psu.cas.cz</a:t>
          </a:r>
          <a:endParaRPr lang="en-US" dirty="0"/>
        </a:p>
      </dgm:t>
    </dgm:pt>
    <dgm:pt modelId="{A7ED84EA-8C81-44BA-ACE8-8D49CD96F866}" type="parTrans" cxnId="{EFC28EF6-EF08-4187-972A-63E1884A6315}">
      <dgm:prSet/>
      <dgm:spPr/>
      <dgm:t>
        <a:bodyPr/>
        <a:lstStyle/>
        <a:p>
          <a:endParaRPr lang="en-US" sz="2000"/>
        </a:p>
      </dgm:t>
    </dgm:pt>
    <dgm:pt modelId="{2F6A37ED-CEB3-4E9C-8B43-7E810B63E9E6}" type="sibTrans" cxnId="{EFC28EF6-EF08-4187-972A-63E1884A6315}">
      <dgm:prSet/>
      <dgm:spPr/>
      <dgm:t>
        <a:bodyPr/>
        <a:lstStyle/>
        <a:p>
          <a:endParaRPr lang="en-US"/>
        </a:p>
      </dgm:t>
    </dgm:pt>
    <dgm:pt modelId="{541D780F-383C-4B58-9312-2FE428C9BF3E}">
      <dgm:prSet/>
      <dgm:spPr/>
      <dgm:t>
        <a:bodyPr/>
        <a:lstStyle/>
        <a:p>
          <a:r>
            <a:rPr lang="cs-CZ" dirty="0"/>
            <a:t>Udělit přístup do systémů pro zpracování projektu pro pověřené osoby</a:t>
          </a:r>
          <a:br>
            <a:rPr lang="cs-CZ" dirty="0"/>
          </a:br>
          <a:r>
            <a:rPr lang="cs-CZ" dirty="0"/>
            <a:t>(Směrnice č. 23,24)</a:t>
          </a:r>
          <a:endParaRPr lang="en-US" dirty="0"/>
        </a:p>
      </dgm:t>
    </dgm:pt>
    <dgm:pt modelId="{6996B537-5A89-4730-91A4-30A8DACBAAD3}" type="parTrans" cxnId="{91A35DBC-0676-49CF-ACCB-257534B0041C}">
      <dgm:prSet/>
      <dgm:spPr/>
      <dgm:t>
        <a:bodyPr/>
        <a:lstStyle/>
        <a:p>
          <a:endParaRPr lang="en-US" sz="2000"/>
        </a:p>
      </dgm:t>
    </dgm:pt>
    <dgm:pt modelId="{76D900FE-6230-4963-B242-3C12F44BCBC5}" type="sibTrans" cxnId="{91A35DBC-0676-49CF-ACCB-257534B0041C}">
      <dgm:prSet/>
      <dgm:spPr/>
      <dgm:t>
        <a:bodyPr/>
        <a:lstStyle/>
        <a:p>
          <a:endParaRPr lang="en-US"/>
        </a:p>
      </dgm:t>
    </dgm:pt>
    <dgm:pt modelId="{7CD2970E-96C9-4FD4-B142-210097D6AFD7}">
      <dgm:prSet/>
      <dgm:spPr/>
      <dgm:t>
        <a:bodyPr/>
        <a:lstStyle/>
        <a:p>
          <a:r>
            <a:rPr lang="cs-CZ"/>
            <a:t>Zvážit souhlas Etické komise (tajemnice </a:t>
          </a:r>
          <a:r>
            <a:rPr lang="cs-CZ" i="0"/>
            <a:t>Mgr. V. Koutná</a:t>
          </a:r>
          <a:r>
            <a:rPr lang="cs-CZ"/>
            <a:t>, Ph.D., </a:t>
          </a:r>
          <a:r>
            <a:rPr lang="cs-CZ">
              <a:hlinkClick xmlns:r="http://schemas.openxmlformats.org/officeDocument/2006/relationships" r:id="rId4"/>
            </a:rPr>
            <a:t>koutna@psu.cas.cz</a:t>
          </a:r>
          <a:r>
            <a:rPr lang="cs-CZ"/>
            <a:t>)</a:t>
          </a:r>
        </a:p>
        <a:p>
          <a:r>
            <a:rPr lang="cs-CZ"/>
            <a:t>Podklady na Intranetu PSÚ.</a:t>
          </a:r>
          <a:endParaRPr lang="en-US"/>
        </a:p>
      </dgm:t>
    </dgm:pt>
    <dgm:pt modelId="{98700E38-3C6C-48AF-BFCF-AB3BA28EF721}" type="parTrans" cxnId="{DC676E91-3E8F-4412-8A7D-2A60EDC5A27D}">
      <dgm:prSet/>
      <dgm:spPr/>
      <dgm:t>
        <a:bodyPr/>
        <a:lstStyle/>
        <a:p>
          <a:endParaRPr lang="en-US" sz="2000"/>
        </a:p>
      </dgm:t>
    </dgm:pt>
    <dgm:pt modelId="{303F8A6D-C8C0-4F41-8FA6-01BAFB99E827}" type="sibTrans" cxnId="{DC676E91-3E8F-4412-8A7D-2A60EDC5A27D}">
      <dgm:prSet/>
      <dgm:spPr/>
      <dgm:t>
        <a:bodyPr/>
        <a:lstStyle/>
        <a:p>
          <a:endParaRPr lang="en-US"/>
        </a:p>
      </dgm:t>
    </dgm:pt>
    <dgm:pt modelId="{230E99BD-1D19-4E8C-B0DD-AFACEA58E1C3}">
      <dgm:prSet/>
      <dgm:spPr/>
      <dgm:t>
        <a:bodyPr/>
        <a:lstStyle/>
        <a:p>
          <a:r>
            <a:rPr lang="cs-CZ"/>
            <a:t>Při odeslání návrhu projektu Radě pracoviště spolupracovat s tajemnicí Rady PSÚ (I. Kubíková, </a:t>
          </a:r>
          <a:r>
            <a:rPr lang="cs-CZ">
              <a:hlinkClick xmlns:r="http://schemas.openxmlformats.org/officeDocument/2006/relationships" r:id="rId1"/>
            </a:rPr>
            <a:t>ivona@psu.cas.cz</a:t>
          </a:r>
          <a:r>
            <a:rPr lang="cs-CZ"/>
            <a:t>)</a:t>
          </a:r>
          <a:endParaRPr lang="en-US"/>
        </a:p>
      </dgm:t>
    </dgm:pt>
    <dgm:pt modelId="{DA6812C6-A4D3-49BA-9BB9-0E9906DB7E6E}" type="parTrans" cxnId="{12C127CC-F4E7-4836-A82A-505001161E3F}">
      <dgm:prSet/>
      <dgm:spPr/>
      <dgm:t>
        <a:bodyPr/>
        <a:lstStyle/>
        <a:p>
          <a:endParaRPr lang="en-US" sz="2000"/>
        </a:p>
      </dgm:t>
    </dgm:pt>
    <dgm:pt modelId="{598CD3F1-D953-4F87-B387-066BFCC8950B}" type="sibTrans" cxnId="{12C127CC-F4E7-4836-A82A-505001161E3F}">
      <dgm:prSet/>
      <dgm:spPr/>
      <dgm:t>
        <a:bodyPr/>
        <a:lstStyle/>
        <a:p>
          <a:endParaRPr lang="en-US"/>
        </a:p>
      </dgm:t>
    </dgm:pt>
    <dgm:pt modelId="{51647265-E7BC-4BB4-9AD8-BED0BA1E38D6}">
      <dgm:prSet/>
      <dgm:spPr/>
      <dgm:t>
        <a:bodyPr/>
        <a:lstStyle/>
        <a:p>
          <a:r>
            <a:rPr lang="cs-CZ"/>
            <a:t>Odeslání datovou schránkou PSÚ zajistit ve spolupráci s vedoucí THS  (I. Kubíková – </a:t>
          </a:r>
          <a:r>
            <a:rPr lang="cs-CZ">
              <a:hlinkClick xmlns:r="http://schemas.openxmlformats.org/officeDocument/2006/relationships" r:id="rId1"/>
            </a:rPr>
            <a:t>ivona@psu.cas.cz</a:t>
          </a:r>
          <a:r>
            <a:rPr lang="cs-CZ"/>
            <a:t>).</a:t>
          </a:r>
          <a:endParaRPr lang="en-US"/>
        </a:p>
      </dgm:t>
    </dgm:pt>
    <dgm:pt modelId="{2FC32579-8E02-4C24-A1A7-EE03341BCE22}" type="parTrans" cxnId="{AC9B273E-D94C-4E1F-A683-751451D7BCF5}">
      <dgm:prSet/>
      <dgm:spPr/>
      <dgm:t>
        <a:bodyPr/>
        <a:lstStyle/>
        <a:p>
          <a:endParaRPr lang="en-US" sz="2000"/>
        </a:p>
      </dgm:t>
    </dgm:pt>
    <dgm:pt modelId="{47DADC75-1D1F-458E-BA9C-AD5E3EC3A133}" type="sibTrans" cxnId="{AC9B273E-D94C-4E1F-A683-751451D7BCF5}">
      <dgm:prSet/>
      <dgm:spPr/>
      <dgm:t>
        <a:bodyPr/>
        <a:lstStyle/>
        <a:p>
          <a:endParaRPr lang="en-US"/>
        </a:p>
      </dgm:t>
    </dgm:pt>
    <dgm:pt modelId="{BB4B82DF-DE4B-4EC7-A314-FBE5479576AE}" type="pres">
      <dgm:prSet presAssocID="{B2A11533-C37E-42B0-B4A5-4305EAB7D929}" presName="Name0" presStyleCnt="0">
        <dgm:presLayoutVars>
          <dgm:dir/>
          <dgm:resizeHandles val="exact"/>
        </dgm:presLayoutVars>
      </dgm:prSet>
      <dgm:spPr/>
    </dgm:pt>
    <dgm:pt modelId="{BB148291-2708-427A-8F86-0B1C587375F2}" type="pres">
      <dgm:prSet presAssocID="{36E94B14-F1BF-4A9C-B736-4C8AD5ED5C81}" presName="node" presStyleLbl="node1" presStyleIdx="0" presStyleCnt="6">
        <dgm:presLayoutVars>
          <dgm:bulletEnabled val="1"/>
        </dgm:presLayoutVars>
      </dgm:prSet>
      <dgm:spPr/>
    </dgm:pt>
    <dgm:pt modelId="{184939F6-17F1-4E76-932F-7CC046BD1431}" type="pres">
      <dgm:prSet presAssocID="{972F8DCD-D09C-4A09-8EB1-8C368F258277}" presName="sibTrans" presStyleLbl="sibTrans1D1" presStyleIdx="0" presStyleCnt="5"/>
      <dgm:spPr/>
    </dgm:pt>
    <dgm:pt modelId="{A8CCE665-CFA8-417F-814D-617A2333E7CD}" type="pres">
      <dgm:prSet presAssocID="{972F8DCD-D09C-4A09-8EB1-8C368F258277}" presName="connectorText" presStyleLbl="sibTrans1D1" presStyleIdx="0" presStyleCnt="5"/>
      <dgm:spPr/>
    </dgm:pt>
    <dgm:pt modelId="{1A900480-998E-4B98-ACC1-1F2297A131C4}" type="pres">
      <dgm:prSet presAssocID="{8E2CDD04-1D72-46A3-B2D4-EBF18B754C37}" presName="node" presStyleLbl="node1" presStyleIdx="1" presStyleCnt="6" custScaleX="120101" custScaleY="112711">
        <dgm:presLayoutVars>
          <dgm:bulletEnabled val="1"/>
        </dgm:presLayoutVars>
      </dgm:prSet>
      <dgm:spPr/>
    </dgm:pt>
    <dgm:pt modelId="{F5C732D3-7FCD-4DA1-B89D-8DFF909A0FCF}" type="pres">
      <dgm:prSet presAssocID="{4015731C-21EF-49D4-B023-83E62F66B947}" presName="sibTrans" presStyleLbl="sibTrans1D1" presStyleIdx="1" presStyleCnt="5"/>
      <dgm:spPr/>
    </dgm:pt>
    <dgm:pt modelId="{AE2C65E4-DF97-460E-81B6-699941081CAA}" type="pres">
      <dgm:prSet presAssocID="{4015731C-21EF-49D4-B023-83E62F66B947}" presName="connectorText" presStyleLbl="sibTrans1D1" presStyleIdx="1" presStyleCnt="5"/>
      <dgm:spPr/>
    </dgm:pt>
    <dgm:pt modelId="{EE38C0C0-DEE8-4E32-9C9B-5FD785A370A9}" type="pres">
      <dgm:prSet presAssocID="{541D780F-383C-4B58-9312-2FE428C9BF3E}" presName="node" presStyleLbl="node1" presStyleIdx="2" presStyleCnt="6">
        <dgm:presLayoutVars>
          <dgm:bulletEnabled val="1"/>
        </dgm:presLayoutVars>
      </dgm:prSet>
      <dgm:spPr/>
    </dgm:pt>
    <dgm:pt modelId="{4A06D7D1-87E4-4F3C-BC6F-5F25FBF894B9}" type="pres">
      <dgm:prSet presAssocID="{76D900FE-6230-4963-B242-3C12F44BCBC5}" presName="sibTrans" presStyleLbl="sibTrans1D1" presStyleIdx="2" presStyleCnt="5"/>
      <dgm:spPr/>
    </dgm:pt>
    <dgm:pt modelId="{082128D8-7150-4283-A6AD-ACD29146F5E0}" type="pres">
      <dgm:prSet presAssocID="{76D900FE-6230-4963-B242-3C12F44BCBC5}" presName="connectorText" presStyleLbl="sibTrans1D1" presStyleIdx="2" presStyleCnt="5"/>
      <dgm:spPr/>
    </dgm:pt>
    <dgm:pt modelId="{7EB5DF86-876F-4C22-A3AA-EDC01DDEDA34}" type="pres">
      <dgm:prSet presAssocID="{7CD2970E-96C9-4FD4-B142-210097D6AFD7}" presName="node" presStyleLbl="node1" presStyleIdx="3" presStyleCnt="6">
        <dgm:presLayoutVars>
          <dgm:bulletEnabled val="1"/>
        </dgm:presLayoutVars>
      </dgm:prSet>
      <dgm:spPr/>
    </dgm:pt>
    <dgm:pt modelId="{B3A6F83A-55B3-4232-B9E6-A770F252F767}" type="pres">
      <dgm:prSet presAssocID="{303F8A6D-C8C0-4F41-8FA6-01BAFB99E827}" presName="sibTrans" presStyleLbl="sibTrans1D1" presStyleIdx="3" presStyleCnt="5"/>
      <dgm:spPr/>
    </dgm:pt>
    <dgm:pt modelId="{241A04CD-9D8A-4533-9C4B-7B4D24F8747E}" type="pres">
      <dgm:prSet presAssocID="{303F8A6D-C8C0-4F41-8FA6-01BAFB99E827}" presName="connectorText" presStyleLbl="sibTrans1D1" presStyleIdx="3" presStyleCnt="5"/>
      <dgm:spPr/>
    </dgm:pt>
    <dgm:pt modelId="{8BA40BC2-4A3A-40DA-915E-BDD5064708D1}" type="pres">
      <dgm:prSet presAssocID="{230E99BD-1D19-4E8C-B0DD-AFACEA58E1C3}" presName="node" presStyleLbl="node1" presStyleIdx="4" presStyleCnt="6">
        <dgm:presLayoutVars>
          <dgm:bulletEnabled val="1"/>
        </dgm:presLayoutVars>
      </dgm:prSet>
      <dgm:spPr/>
    </dgm:pt>
    <dgm:pt modelId="{C7B6D25B-A6D6-489D-A40C-2FA2CAC18C8D}" type="pres">
      <dgm:prSet presAssocID="{598CD3F1-D953-4F87-B387-066BFCC8950B}" presName="sibTrans" presStyleLbl="sibTrans1D1" presStyleIdx="4" presStyleCnt="5"/>
      <dgm:spPr/>
    </dgm:pt>
    <dgm:pt modelId="{C2E43F09-F029-4CF1-8A63-795E2E8FE41C}" type="pres">
      <dgm:prSet presAssocID="{598CD3F1-D953-4F87-B387-066BFCC8950B}" presName="connectorText" presStyleLbl="sibTrans1D1" presStyleIdx="4" presStyleCnt="5"/>
      <dgm:spPr/>
    </dgm:pt>
    <dgm:pt modelId="{A425ED95-FE3C-4E69-9D4B-1A3D603E035E}" type="pres">
      <dgm:prSet presAssocID="{51647265-E7BC-4BB4-9AD8-BED0BA1E38D6}" presName="node" presStyleLbl="node1" presStyleIdx="5" presStyleCnt="6">
        <dgm:presLayoutVars>
          <dgm:bulletEnabled val="1"/>
        </dgm:presLayoutVars>
      </dgm:prSet>
      <dgm:spPr/>
    </dgm:pt>
  </dgm:ptLst>
  <dgm:cxnLst>
    <dgm:cxn modelId="{B421F101-586E-475E-BA28-C7891BF3EB10}" type="presOf" srcId="{62E67A36-8BEA-438A-B3AD-137DFD450D50}" destId="{1A900480-998E-4B98-ACC1-1F2297A131C4}" srcOrd="0" destOrd="2" presId="urn:microsoft.com/office/officeart/2016/7/layout/RepeatingBendingProcessNew"/>
    <dgm:cxn modelId="{055F0111-152B-488A-9BD3-31C6E3D2FC30}" type="presOf" srcId="{51647265-E7BC-4BB4-9AD8-BED0BA1E38D6}" destId="{A425ED95-FE3C-4E69-9D4B-1A3D603E035E}" srcOrd="0" destOrd="0" presId="urn:microsoft.com/office/officeart/2016/7/layout/RepeatingBendingProcessNew"/>
    <dgm:cxn modelId="{AC9B273E-D94C-4E1F-A683-751451D7BCF5}" srcId="{B2A11533-C37E-42B0-B4A5-4305EAB7D929}" destId="{51647265-E7BC-4BB4-9AD8-BED0BA1E38D6}" srcOrd="5" destOrd="0" parTransId="{2FC32579-8E02-4C24-A1A7-EE03341BCE22}" sibTransId="{47DADC75-1D1F-458E-BA9C-AD5E3EC3A133}"/>
    <dgm:cxn modelId="{01FB4343-0CE8-41B0-9365-8651B43D429C}" type="presOf" srcId="{76D900FE-6230-4963-B242-3C12F44BCBC5}" destId="{4A06D7D1-87E4-4F3C-BC6F-5F25FBF894B9}" srcOrd="0" destOrd="0" presId="urn:microsoft.com/office/officeart/2016/7/layout/RepeatingBendingProcessNew"/>
    <dgm:cxn modelId="{F2EAF045-E715-46BB-BC10-EE9B03110D3E}" type="presOf" srcId="{4015731C-21EF-49D4-B023-83E62F66B947}" destId="{F5C732D3-7FCD-4DA1-B89D-8DFF909A0FCF}" srcOrd="0" destOrd="0" presId="urn:microsoft.com/office/officeart/2016/7/layout/RepeatingBendingProcessNew"/>
    <dgm:cxn modelId="{E5BA2766-D160-481D-978F-4EFE1B153937}" type="presOf" srcId="{7E84D286-22AB-45C5-8FAF-B6F33A5792D1}" destId="{1A900480-998E-4B98-ACC1-1F2297A131C4}" srcOrd="0" destOrd="1" presId="urn:microsoft.com/office/officeart/2016/7/layout/RepeatingBendingProcessNew"/>
    <dgm:cxn modelId="{5E9F6971-0241-453B-8F33-DD6493301B0E}" srcId="{8E2CDD04-1D72-46A3-B2D4-EBF18B754C37}" destId="{7E84D286-22AB-45C5-8FAF-B6F33A5792D1}" srcOrd="0" destOrd="0" parTransId="{3D4D368E-D51C-4B84-AC3E-AEF684DF22E3}" sibTransId="{373EA577-6E7E-4F1B-A6A6-007F8B8D8311}"/>
    <dgm:cxn modelId="{741E4378-BF57-4ED7-850C-FB0B560B4BC5}" type="presOf" srcId="{598CD3F1-D953-4F87-B387-066BFCC8950B}" destId="{C7B6D25B-A6D6-489D-A40C-2FA2CAC18C8D}" srcOrd="0" destOrd="0" presId="urn:microsoft.com/office/officeart/2016/7/layout/RepeatingBendingProcessNew"/>
    <dgm:cxn modelId="{9747577A-9B50-454C-B9AF-91B2044FD330}" type="presOf" srcId="{7CD2970E-96C9-4FD4-B142-210097D6AFD7}" destId="{7EB5DF86-876F-4C22-A3AA-EDC01DDEDA34}" srcOrd="0" destOrd="0" presId="urn:microsoft.com/office/officeart/2016/7/layout/RepeatingBendingProcessNew"/>
    <dgm:cxn modelId="{FDDE967A-994A-4797-ABB2-E0C1E2DFB1F8}" type="presOf" srcId="{230E99BD-1D19-4E8C-B0DD-AFACEA58E1C3}" destId="{8BA40BC2-4A3A-40DA-915E-BDD5064708D1}" srcOrd="0" destOrd="0" presId="urn:microsoft.com/office/officeart/2016/7/layout/RepeatingBendingProcessNew"/>
    <dgm:cxn modelId="{382D777F-5582-4612-BF5D-958F71A2D2C9}" srcId="{B2A11533-C37E-42B0-B4A5-4305EAB7D929}" destId="{8E2CDD04-1D72-46A3-B2D4-EBF18B754C37}" srcOrd="1" destOrd="0" parTransId="{7B26C253-183E-484C-83A2-278483EB315F}" sibTransId="{4015731C-21EF-49D4-B023-83E62F66B947}"/>
    <dgm:cxn modelId="{2F35F782-FA69-4216-BC64-E41E7714B1CA}" type="presOf" srcId="{36E94B14-F1BF-4A9C-B736-4C8AD5ED5C81}" destId="{BB148291-2708-427A-8F86-0B1C587375F2}" srcOrd="0" destOrd="0" presId="urn:microsoft.com/office/officeart/2016/7/layout/RepeatingBendingProcessNew"/>
    <dgm:cxn modelId="{BEE30488-1439-44E4-B968-68DAB809EB1F}" srcId="{B2A11533-C37E-42B0-B4A5-4305EAB7D929}" destId="{36E94B14-F1BF-4A9C-B736-4C8AD5ED5C81}" srcOrd="0" destOrd="0" parTransId="{CAE6ECC2-ECC2-453D-B169-4E04788FE60E}" sibTransId="{972F8DCD-D09C-4A09-8EB1-8C368F258277}"/>
    <dgm:cxn modelId="{2ED1C48A-1157-45C2-9380-521851692FFF}" type="presOf" srcId="{541D780F-383C-4B58-9312-2FE428C9BF3E}" destId="{EE38C0C0-DEE8-4E32-9C9B-5FD785A370A9}" srcOrd="0" destOrd="0" presId="urn:microsoft.com/office/officeart/2016/7/layout/RepeatingBendingProcessNew"/>
    <dgm:cxn modelId="{DC676E91-3E8F-4412-8A7D-2A60EDC5A27D}" srcId="{B2A11533-C37E-42B0-B4A5-4305EAB7D929}" destId="{7CD2970E-96C9-4FD4-B142-210097D6AFD7}" srcOrd="3" destOrd="0" parTransId="{98700E38-3C6C-48AF-BFCF-AB3BA28EF721}" sibTransId="{303F8A6D-C8C0-4F41-8FA6-01BAFB99E827}"/>
    <dgm:cxn modelId="{FB45EB9A-3E0F-4F91-87D6-2DFE1B3A9072}" type="presOf" srcId="{8E2CDD04-1D72-46A3-B2D4-EBF18B754C37}" destId="{1A900480-998E-4B98-ACC1-1F2297A131C4}" srcOrd="0" destOrd="0" presId="urn:microsoft.com/office/officeart/2016/7/layout/RepeatingBendingProcessNew"/>
    <dgm:cxn modelId="{FF37A6A4-4B0E-4170-A9C6-14F9CBC8EAE5}" type="presOf" srcId="{4015731C-21EF-49D4-B023-83E62F66B947}" destId="{AE2C65E4-DF97-460E-81B6-699941081CAA}" srcOrd="1" destOrd="0" presId="urn:microsoft.com/office/officeart/2016/7/layout/RepeatingBendingProcessNew"/>
    <dgm:cxn modelId="{B904C1B0-E615-41B2-9EA6-F97ED8AB0622}" type="presOf" srcId="{972F8DCD-D09C-4A09-8EB1-8C368F258277}" destId="{184939F6-17F1-4E76-932F-7CC046BD1431}" srcOrd="0" destOrd="0" presId="urn:microsoft.com/office/officeart/2016/7/layout/RepeatingBendingProcessNew"/>
    <dgm:cxn modelId="{A0BA02BC-2969-4DCA-AD11-1BC44E366686}" type="presOf" srcId="{598CD3F1-D953-4F87-B387-066BFCC8950B}" destId="{C2E43F09-F029-4CF1-8A63-795E2E8FE41C}" srcOrd="1" destOrd="0" presId="urn:microsoft.com/office/officeart/2016/7/layout/RepeatingBendingProcessNew"/>
    <dgm:cxn modelId="{91A35DBC-0676-49CF-ACCB-257534B0041C}" srcId="{B2A11533-C37E-42B0-B4A5-4305EAB7D929}" destId="{541D780F-383C-4B58-9312-2FE428C9BF3E}" srcOrd="2" destOrd="0" parTransId="{6996B537-5A89-4730-91A4-30A8DACBAAD3}" sibTransId="{76D900FE-6230-4963-B242-3C12F44BCBC5}"/>
    <dgm:cxn modelId="{126C94CB-780B-45B3-8980-3E192E1D400E}" type="presOf" srcId="{972F8DCD-D09C-4A09-8EB1-8C368F258277}" destId="{A8CCE665-CFA8-417F-814D-617A2333E7CD}" srcOrd="1" destOrd="0" presId="urn:microsoft.com/office/officeart/2016/7/layout/RepeatingBendingProcessNew"/>
    <dgm:cxn modelId="{12C127CC-F4E7-4836-A82A-505001161E3F}" srcId="{B2A11533-C37E-42B0-B4A5-4305EAB7D929}" destId="{230E99BD-1D19-4E8C-B0DD-AFACEA58E1C3}" srcOrd="4" destOrd="0" parTransId="{DA6812C6-A4D3-49BA-9BB9-0E9906DB7E6E}" sibTransId="{598CD3F1-D953-4F87-B387-066BFCC8950B}"/>
    <dgm:cxn modelId="{81C877CE-B730-4E7C-A5A5-496955FABDB3}" type="presOf" srcId="{303F8A6D-C8C0-4F41-8FA6-01BAFB99E827}" destId="{B3A6F83A-55B3-4232-B9E6-A770F252F767}" srcOrd="0" destOrd="0" presId="urn:microsoft.com/office/officeart/2016/7/layout/RepeatingBendingProcessNew"/>
    <dgm:cxn modelId="{41A50FD2-A699-45B3-A82E-91CEA8D8D11E}" type="presOf" srcId="{B2A11533-C37E-42B0-B4A5-4305EAB7D929}" destId="{BB4B82DF-DE4B-4EC7-A314-FBE5479576AE}" srcOrd="0" destOrd="0" presId="urn:microsoft.com/office/officeart/2016/7/layout/RepeatingBendingProcessNew"/>
    <dgm:cxn modelId="{EFC28EF6-EF08-4187-972A-63E1884A6315}" srcId="{8E2CDD04-1D72-46A3-B2D4-EBF18B754C37}" destId="{62E67A36-8BEA-438A-B3AD-137DFD450D50}" srcOrd="1" destOrd="0" parTransId="{A7ED84EA-8C81-44BA-ACE8-8D49CD96F866}" sibTransId="{2F6A37ED-CEB3-4E9C-8B43-7E810B63E9E6}"/>
    <dgm:cxn modelId="{101EDCF6-E0F9-4C2B-BA0D-6E7FDECBF6AB}" type="presOf" srcId="{303F8A6D-C8C0-4F41-8FA6-01BAFB99E827}" destId="{241A04CD-9D8A-4533-9C4B-7B4D24F8747E}" srcOrd="1" destOrd="0" presId="urn:microsoft.com/office/officeart/2016/7/layout/RepeatingBendingProcessNew"/>
    <dgm:cxn modelId="{22B935F9-DE22-4352-B6AF-99C1CC869E2D}" type="presOf" srcId="{76D900FE-6230-4963-B242-3C12F44BCBC5}" destId="{082128D8-7150-4283-A6AD-ACD29146F5E0}" srcOrd="1" destOrd="0" presId="urn:microsoft.com/office/officeart/2016/7/layout/RepeatingBendingProcessNew"/>
    <dgm:cxn modelId="{D9243789-AD81-45FA-87AF-70BFE0FA7BF3}" type="presParOf" srcId="{BB4B82DF-DE4B-4EC7-A314-FBE5479576AE}" destId="{BB148291-2708-427A-8F86-0B1C587375F2}" srcOrd="0" destOrd="0" presId="urn:microsoft.com/office/officeart/2016/7/layout/RepeatingBendingProcessNew"/>
    <dgm:cxn modelId="{F69892AF-9CF4-4689-9B2E-F75F133885C1}" type="presParOf" srcId="{BB4B82DF-DE4B-4EC7-A314-FBE5479576AE}" destId="{184939F6-17F1-4E76-932F-7CC046BD1431}" srcOrd="1" destOrd="0" presId="urn:microsoft.com/office/officeart/2016/7/layout/RepeatingBendingProcessNew"/>
    <dgm:cxn modelId="{7C976346-58BE-4602-8516-4995E471E817}" type="presParOf" srcId="{184939F6-17F1-4E76-932F-7CC046BD1431}" destId="{A8CCE665-CFA8-417F-814D-617A2333E7CD}" srcOrd="0" destOrd="0" presId="urn:microsoft.com/office/officeart/2016/7/layout/RepeatingBendingProcessNew"/>
    <dgm:cxn modelId="{13D81A98-F99C-40CC-ABBC-B7848EB58A56}" type="presParOf" srcId="{BB4B82DF-DE4B-4EC7-A314-FBE5479576AE}" destId="{1A900480-998E-4B98-ACC1-1F2297A131C4}" srcOrd="2" destOrd="0" presId="urn:microsoft.com/office/officeart/2016/7/layout/RepeatingBendingProcessNew"/>
    <dgm:cxn modelId="{2308FCA4-DDA2-4507-A54F-DECD772C741B}" type="presParOf" srcId="{BB4B82DF-DE4B-4EC7-A314-FBE5479576AE}" destId="{F5C732D3-7FCD-4DA1-B89D-8DFF909A0FCF}" srcOrd="3" destOrd="0" presId="urn:microsoft.com/office/officeart/2016/7/layout/RepeatingBendingProcessNew"/>
    <dgm:cxn modelId="{5A654C31-4E52-4844-B01F-FFC4412BF17E}" type="presParOf" srcId="{F5C732D3-7FCD-4DA1-B89D-8DFF909A0FCF}" destId="{AE2C65E4-DF97-460E-81B6-699941081CAA}" srcOrd="0" destOrd="0" presId="urn:microsoft.com/office/officeart/2016/7/layout/RepeatingBendingProcessNew"/>
    <dgm:cxn modelId="{07641470-9B89-4188-8023-0C271C283FFA}" type="presParOf" srcId="{BB4B82DF-DE4B-4EC7-A314-FBE5479576AE}" destId="{EE38C0C0-DEE8-4E32-9C9B-5FD785A370A9}" srcOrd="4" destOrd="0" presId="urn:microsoft.com/office/officeart/2016/7/layout/RepeatingBendingProcessNew"/>
    <dgm:cxn modelId="{DD1CB94C-665A-48B5-8D19-683688497AB0}" type="presParOf" srcId="{BB4B82DF-DE4B-4EC7-A314-FBE5479576AE}" destId="{4A06D7D1-87E4-4F3C-BC6F-5F25FBF894B9}" srcOrd="5" destOrd="0" presId="urn:microsoft.com/office/officeart/2016/7/layout/RepeatingBendingProcessNew"/>
    <dgm:cxn modelId="{22BAF75E-7E74-406E-A23E-2AE5D43DF01B}" type="presParOf" srcId="{4A06D7D1-87E4-4F3C-BC6F-5F25FBF894B9}" destId="{082128D8-7150-4283-A6AD-ACD29146F5E0}" srcOrd="0" destOrd="0" presId="urn:microsoft.com/office/officeart/2016/7/layout/RepeatingBendingProcessNew"/>
    <dgm:cxn modelId="{A646C43A-24C1-4BE8-A9D3-3D1AE9FA8AEE}" type="presParOf" srcId="{BB4B82DF-DE4B-4EC7-A314-FBE5479576AE}" destId="{7EB5DF86-876F-4C22-A3AA-EDC01DDEDA34}" srcOrd="6" destOrd="0" presId="urn:microsoft.com/office/officeart/2016/7/layout/RepeatingBendingProcessNew"/>
    <dgm:cxn modelId="{59A0FC67-DD3B-4481-AC94-71BCDDC5CA6C}" type="presParOf" srcId="{BB4B82DF-DE4B-4EC7-A314-FBE5479576AE}" destId="{B3A6F83A-55B3-4232-B9E6-A770F252F767}" srcOrd="7" destOrd="0" presId="urn:microsoft.com/office/officeart/2016/7/layout/RepeatingBendingProcessNew"/>
    <dgm:cxn modelId="{01AFC854-20B2-4C9D-9C0B-36C3C4419900}" type="presParOf" srcId="{B3A6F83A-55B3-4232-B9E6-A770F252F767}" destId="{241A04CD-9D8A-4533-9C4B-7B4D24F8747E}" srcOrd="0" destOrd="0" presId="urn:microsoft.com/office/officeart/2016/7/layout/RepeatingBendingProcessNew"/>
    <dgm:cxn modelId="{C4AC76CA-024C-4005-8B1B-F94F68A7A7B3}" type="presParOf" srcId="{BB4B82DF-DE4B-4EC7-A314-FBE5479576AE}" destId="{8BA40BC2-4A3A-40DA-915E-BDD5064708D1}" srcOrd="8" destOrd="0" presId="urn:microsoft.com/office/officeart/2016/7/layout/RepeatingBendingProcessNew"/>
    <dgm:cxn modelId="{8D2F26A0-74B2-45EB-B9A4-C8C8C266C21D}" type="presParOf" srcId="{BB4B82DF-DE4B-4EC7-A314-FBE5479576AE}" destId="{C7B6D25B-A6D6-489D-A40C-2FA2CAC18C8D}" srcOrd="9" destOrd="0" presId="urn:microsoft.com/office/officeart/2016/7/layout/RepeatingBendingProcessNew"/>
    <dgm:cxn modelId="{A5FCE64D-2CF7-4802-884C-8583C4F5D8BA}" type="presParOf" srcId="{C7B6D25B-A6D6-489D-A40C-2FA2CAC18C8D}" destId="{C2E43F09-F029-4CF1-8A63-795E2E8FE41C}" srcOrd="0" destOrd="0" presId="urn:microsoft.com/office/officeart/2016/7/layout/RepeatingBendingProcessNew"/>
    <dgm:cxn modelId="{DBA3113B-B365-4111-98FC-5BC90008AF08}" type="presParOf" srcId="{BB4B82DF-DE4B-4EC7-A314-FBE5479576AE}" destId="{A425ED95-FE3C-4E69-9D4B-1A3D603E035E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30D791-DC20-449B-BA45-95453E178396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E38DD6-391E-4560-83BF-3AF0BF0708C2}">
      <dgm:prSet/>
      <dgm:spPr/>
      <dgm:t>
        <a:bodyPr/>
        <a:lstStyle/>
        <a:p>
          <a:r>
            <a:rPr lang="cs-CZ" dirty="0"/>
            <a:t>Rada PSÚ projednává všechny návrhy projektů výzkumu a vývoje (Zákon o VVI). </a:t>
          </a:r>
          <a:endParaRPr lang="en-US" dirty="0"/>
        </a:p>
      </dgm:t>
    </dgm:pt>
    <dgm:pt modelId="{5E09332F-8123-47BF-90B6-084F93F660E2}" type="parTrans" cxnId="{0A69F7FE-9778-4D42-8FA4-D4C39BB10DD2}">
      <dgm:prSet/>
      <dgm:spPr/>
      <dgm:t>
        <a:bodyPr/>
        <a:lstStyle/>
        <a:p>
          <a:endParaRPr lang="en-US"/>
        </a:p>
      </dgm:t>
    </dgm:pt>
    <dgm:pt modelId="{5B8CCC6E-8C99-40A6-990C-96E67E9E5CCF}" type="sibTrans" cxnId="{0A69F7FE-9778-4D42-8FA4-D4C39BB10DD2}">
      <dgm:prSet/>
      <dgm:spPr/>
      <dgm:t>
        <a:bodyPr/>
        <a:lstStyle/>
        <a:p>
          <a:endParaRPr lang="en-US"/>
        </a:p>
      </dgm:t>
    </dgm:pt>
    <dgm:pt modelId="{1951B334-E1CB-4003-9BBA-17A64283C880}">
      <dgm:prSet/>
      <dgm:spPr/>
      <dgm:t>
        <a:bodyPr/>
        <a:lstStyle/>
        <a:p>
          <a:r>
            <a:rPr lang="cs-CZ"/>
            <a:t>Schválení návrhu projektu Radou je podmínkou pro podání projektu.</a:t>
          </a:r>
          <a:endParaRPr lang="en-US"/>
        </a:p>
      </dgm:t>
    </dgm:pt>
    <dgm:pt modelId="{45A35339-FD77-43F2-957B-F538B4DE7171}" type="parTrans" cxnId="{2BC85659-5146-4367-8167-B555BA152C52}">
      <dgm:prSet/>
      <dgm:spPr/>
      <dgm:t>
        <a:bodyPr/>
        <a:lstStyle/>
        <a:p>
          <a:endParaRPr lang="en-US"/>
        </a:p>
      </dgm:t>
    </dgm:pt>
    <dgm:pt modelId="{4DD1715A-2A73-4102-9BE5-B7E94F9AFC9F}" type="sibTrans" cxnId="{2BC85659-5146-4367-8167-B555BA152C52}">
      <dgm:prSet/>
      <dgm:spPr/>
      <dgm:t>
        <a:bodyPr/>
        <a:lstStyle/>
        <a:p>
          <a:endParaRPr lang="en-US"/>
        </a:p>
      </dgm:t>
    </dgm:pt>
    <dgm:pt modelId="{6C607D0C-CAD4-4BEC-8629-7217DCA63FB2}">
      <dgm:prSet/>
      <dgm:spPr/>
      <dgm:t>
        <a:bodyPr/>
        <a:lstStyle/>
        <a:p>
          <a:r>
            <a:rPr lang="cs-CZ" dirty="0"/>
            <a:t>Radě se předkládá návrh projektu ve finální podobě na email tajemnice RPSÚ: I. Kubíková – </a:t>
          </a:r>
          <a:r>
            <a:rPr lang="cs-CZ" u="sng" dirty="0">
              <a:hlinkClick xmlns:r="http://schemas.openxmlformats.org/officeDocument/2006/relationships" r:id="rId1"/>
            </a:rPr>
            <a:t>ivona@psu.cas.cz</a:t>
          </a:r>
          <a:r>
            <a:rPr lang="cs-CZ" dirty="0"/>
            <a:t>).</a:t>
          </a:r>
          <a:endParaRPr lang="en-US" dirty="0"/>
        </a:p>
      </dgm:t>
    </dgm:pt>
    <dgm:pt modelId="{E44C2B6E-7ED5-4AB6-9335-7094372950CB}" type="parTrans" cxnId="{D6C5B172-BBA9-410D-B2C6-28873AE5FE07}">
      <dgm:prSet/>
      <dgm:spPr/>
      <dgm:t>
        <a:bodyPr/>
        <a:lstStyle/>
        <a:p>
          <a:endParaRPr lang="en-US"/>
        </a:p>
      </dgm:t>
    </dgm:pt>
    <dgm:pt modelId="{03E381C1-9AE9-4FE8-9A0B-FC3428D6AF3C}" type="sibTrans" cxnId="{D6C5B172-BBA9-410D-B2C6-28873AE5FE07}">
      <dgm:prSet/>
      <dgm:spPr/>
      <dgm:t>
        <a:bodyPr/>
        <a:lstStyle/>
        <a:p>
          <a:endParaRPr lang="en-US"/>
        </a:p>
      </dgm:t>
    </dgm:pt>
    <dgm:pt modelId="{070313E4-6A00-4C07-AF44-FC44E58F171F}">
      <dgm:prSet/>
      <dgm:spPr/>
      <dgm:t>
        <a:bodyPr/>
        <a:lstStyle/>
        <a:p>
          <a:r>
            <a:rPr lang="cs-CZ" dirty="0"/>
            <a:t>Tajemnice Rady PSÚ informuje řešitele o připomínkách členů Rady, které je navrhovatel povinen zapracovat.</a:t>
          </a:r>
          <a:endParaRPr lang="en-US" dirty="0"/>
        </a:p>
      </dgm:t>
    </dgm:pt>
    <dgm:pt modelId="{91B78225-169F-42B8-99A7-D86F584A6E76}" type="parTrans" cxnId="{5B8E17A2-0805-437D-A0F2-75810C19F02C}">
      <dgm:prSet/>
      <dgm:spPr/>
      <dgm:t>
        <a:bodyPr/>
        <a:lstStyle/>
        <a:p>
          <a:endParaRPr lang="en-US"/>
        </a:p>
      </dgm:t>
    </dgm:pt>
    <dgm:pt modelId="{66DB885B-B05E-47AE-9BFE-1A3B7E1A4572}" type="sibTrans" cxnId="{5B8E17A2-0805-437D-A0F2-75810C19F02C}">
      <dgm:prSet/>
      <dgm:spPr/>
      <dgm:t>
        <a:bodyPr/>
        <a:lstStyle/>
        <a:p>
          <a:endParaRPr lang="en-US"/>
        </a:p>
      </dgm:t>
    </dgm:pt>
    <dgm:pt modelId="{079B482D-6632-416A-8956-94A0918A8239}" type="pres">
      <dgm:prSet presAssocID="{5C30D791-DC20-449B-BA45-95453E178396}" presName="linear" presStyleCnt="0">
        <dgm:presLayoutVars>
          <dgm:animLvl val="lvl"/>
          <dgm:resizeHandles val="exact"/>
        </dgm:presLayoutVars>
      </dgm:prSet>
      <dgm:spPr/>
    </dgm:pt>
    <dgm:pt modelId="{7B2A31C9-CE6A-4022-9FD0-F1A397335C35}" type="pres">
      <dgm:prSet presAssocID="{96E38DD6-391E-4560-83BF-3AF0BF0708C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2B166DB-6482-4735-B4E6-7ACABC7C305A}" type="pres">
      <dgm:prSet presAssocID="{5B8CCC6E-8C99-40A6-990C-96E67E9E5CCF}" presName="spacer" presStyleCnt="0"/>
      <dgm:spPr/>
    </dgm:pt>
    <dgm:pt modelId="{447F974A-5813-400C-976D-84AD893B894C}" type="pres">
      <dgm:prSet presAssocID="{1951B334-E1CB-4003-9BBA-17A64283C88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B4402B2-AB60-4505-A4C8-5F35EDA2023B}" type="pres">
      <dgm:prSet presAssocID="{4DD1715A-2A73-4102-9BE5-B7E94F9AFC9F}" presName="spacer" presStyleCnt="0"/>
      <dgm:spPr/>
    </dgm:pt>
    <dgm:pt modelId="{0CB8A997-6B52-4C3C-A670-B8E9BB3C8EFA}" type="pres">
      <dgm:prSet presAssocID="{6C607D0C-CAD4-4BEC-8629-7217DCA63FB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B5896D9-281D-4AC4-A68E-BB318AC4425F}" type="pres">
      <dgm:prSet presAssocID="{03E381C1-9AE9-4FE8-9A0B-FC3428D6AF3C}" presName="spacer" presStyleCnt="0"/>
      <dgm:spPr/>
    </dgm:pt>
    <dgm:pt modelId="{C5E0DC8B-C2FE-4D44-BD32-DCDA8C9C89B4}" type="pres">
      <dgm:prSet presAssocID="{070313E4-6A00-4C07-AF44-FC44E58F171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B8E6708-C90E-4289-8157-E82B4D50C9FE}" type="presOf" srcId="{5C30D791-DC20-449B-BA45-95453E178396}" destId="{079B482D-6632-416A-8956-94A0918A8239}" srcOrd="0" destOrd="0" presId="urn:microsoft.com/office/officeart/2005/8/layout/vList2"/>
    <dgm:cxn modelId="{8ABD9714-51DC-4453-B909-3E76216C0977}" type="presOf" srcId="{070313E4-6A00-4C07-AF44-FC44E58F171F}" destId="{C5E0DC8B-C2FE-4D44-BD32-DCDA8C9C89B4}" srcOrd="0" destOrd="0" presId="urn:microsoft.com/office/officeart/2005/8/layout/vList2"/>
    <dgm:cxn modelId="{D6C5B172-BBA9-410D-B2C6-28873AE5FE07}" srcId="{5C30D791-DC20-449B-BA45-95453E178396}" destId="{6C607D0C-CAD4-4BEC-8629-7217DCA63FB2}" srcOrd="2" destOrd="0" parTransId="{E44C2B6E-7ED5-4AB6-9335-7094372950CB}" sibTransId="{03E381C1-9AE9-4FE8-9A0B-FC3428D6AF3C}"/>
    <dgm:cxn modelId="{2BC85659-5146-4367-8167-B555BA152C52}" srcId="{5C30D791-DC20-449B-BA45-95453E178396}" destId="{1951B334-E1CB-4003-9BBA-17A64283C880}" srcOrd="1" destOrd="0" parTransId="{45A35339-FD77-43F2-957B-F538B4DE7171}" sibTransId="{4DD1715A-2A73-4102-9BE5-B7E94F9AFC9F}"/>
    <dgm:cxn modelId="{D513BE99-03C8-4849-9FB1-BC3377610390}" type="presOf" srcId="{1951B334-E1CB-4003-9BBA-17A64283C880}" destId="{447F974A-5813-400C-976D-84AD893B894C}" srcOrd="0" destOrd="0" presId="urn:microsoft.com/office/officeart/2005/8/layout/vList2"/>
    <dgm:cxn modelId="{B056519A-86B6-40C3-8DCE-A2DEBC12E800}" type="presOf" srcId="{6C607D0C-CAD4-4BEC-8629-7217DCA63FB2}" destId="{0CB8A997-6B52-4C3C-A670-B8E9BB3C8EFA}" srcOrd="0" destOrd="0" presId="urn:microsoft.com/office/officeart/2005/8/layout/vList2"/>
    <dgm:cxn modelId="{5B8E17A2-0805-437D-A0F2-75810C19F02C}" srcId="{5C30D791-DC20-449B-BA45-95453E178396}" destId="{070313E4-6A00-4C07-AF44-FC44E58F171F}" srcOrd="3" destOrd="0" parTransId="{91B78225-169F-42B8-99A7-D86F584A6E76}" sibTransId="{66DB885B-B05E-47AE-9BFE-1A3B7E1A4572}"/>
    <dgm:cxn modelId="{DAB9BDBA-66A5-45A3-812F-B6592B40E397}" type="presOf" srcId="{96E38DD6-391E-4560-83BF-3AF0BF0708C2}" destId="{7B2A31C9-CE6A-4022-9FD0-F1A397335C35}" srcOrd="0" destOrd="0" presId="urn:microsoft.com/office/officeart/2005/8/layout/vList2"/>
    <dgm:cxn modelId="{0A69F7FE-9778-4D42-8FA4-D4C39BB10DD2}" srcId="{5C30D791-DC20-449B-BA45-95453E178396}" destId="{96E38DD6-391E-4560-83BF-3AF0BF0708C2}" srcOrd="0" destOrd="0" parTransId="{5E09332F-8123-47BF-90B6-084F93F660E2}" sibTransId="{5B8CCC6E-8C99-40A6-990C-96E67E9E5CCF}"/>
    <dgm:cxn modelId="{B398C495-1205-46F5-AAD8-EE637E6BC1F1}" type="presParOf" srcId="{079B482D-6632-416A-8956-94A0918A8239}" destId="{7B2A31C9-CE6A-4022-9FD0-F1A397335C35}" srcOrd="0" destOrd="0" presId="urn:microsoft.com/office/officeart/2005/8/layout/vList2"/>
    <dgm:cxn modelId="{1EE1CE25-F9E7-4ADB-AAD1-41196FBF7EB2}" type="presParOf" srcId="{079B482D-6632-416A-8956-94A0918A8239}" destId="{12B166DB-6482-4735-B4E6-7ACABC7C305A}" srcOrd="1" destOrd="0" presId="urn:microsoft.com/office/officeart/2005/8/layout/vList2"/>
    <dgm:cxn modelId="{FB4928C4-146B-458D-A89E-22F4CE1BAE63}" type="presParOf" srcId="{079B482D-6632-416A-8956-94A0918A8239}" destId="{447F974A-5813-400C-976D-84AD893B894C}" srcOrd="2" destOrd="0" presId="urn:microsoft.com/office/officeart/2005/8/layout/vList2"/>
    <dgm:cxn modelId="{116DCABD-DD1E-4A71-A18C-8D169F789FE8}" type="presParOf" srcId="{079B482D-6632-416A-8956-94A0918A8239}" destId="{CB4402B2-AB60-4505-A4C8-5F35EDA2023B}" srcOrd="3" destOrd="0" presId="urn:microsoft.com/office/officeart/2005/8/layout/vList2"/>
    <dgm:cxn modelId="{2D72A647-429A-4A57-81E2-BE2A02AF6870}" type="presParOf" srcId="{079B482D-6632-416A-8956-94A0918A8239}" destId="{0CB8A997-6B52-4C3C-A670-B8E9BB3C8EFA}" srcOrd="4" destOrd="0" presId="urn:microsoft.com/office/officeart/2005/8/layout/vList2"/>
    <dgm:cxn modelId="{28C845BD-9DA3-4B74-BDE9-05E6A3A14D80}" type="presParOf" srcId="{079B482D-6632-416A-8956-94A0918A8239}" destId="{2B5896D9-281D-4AC4-A68E-BB318AC4425F}" srcOrd="5" destOrd="0" presId="urn:microsoft.com/office/officeart/2005/8/layout/vList2"/>
    <dgm:cxn modelId="{FBA61C5B-F53D-447E-A36D-AE0B3D241BB0}" type="presParOf" srcId="{079B482D-6632-416A-8956-94A0918A8239}" destId="{C5E0DC8B-C2FE-4D44-BD32-DCDA8C9C89B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4939F6-17F1-4E76-932F-7CC046BD1431}">
      <dsp:nvSpPr>
        <dsp:cNvPr id="0" name=""/>
        <dsp:cNvSpPr/>
      </dsp:nvSpPr>
      <dsp:spPr>
        <a:xfrm>
          <a:off x="1974498" y="1264185"/>
          <a:ext cx="4225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2531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74435" y="1307637"/>
        <a:ext cx="22656" cy="4535"/>
      </dsp:txXfrm>
    </dsp:sp>
    <dsp:sp modelId="{BB148291-2708-427A-8F86-0B1C587375F2}">
      <dsp:nvSpPr>
        <dsp:cNvPr id="0" name=""/>
        <dsp:cNvSpPr/>
      </dsp:nvSpPr>
      <dsp:spPr>
        <a:xfrm>
          <a:off x="6163" y="718865"/>
          <a:ext cx="1970135" cy="11820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538" tIns="101334" rIns="96538" bIns="10133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Před započetím prací na návrhu projektu seznámit svého vedoucího oddělení, vedoucího týmu.</a:t>
          </a:r>
          <a:endParaRPr lang="en-US" sz="1200" kern="1200"/>
        </a:p>
      </dsp:txBody>
      <dsp:txXfrm>
        <a:off x="6163" y="718865"/>
        <a:ext cx="1970135" cy="1182081"/>
      </dsp:txXfrm>
    </dsp:sp>
    <dsp:sp modelId="{F5C732D3-7FCD-4DA1-B89D-8DFF909A0FCF}">
      <dsp:nvSpPr>
        <dsp:cNvPr id="0" name=""/>
        <dsp:cNvSpPr/>
      </dsp:nvSpPr>
      <dsp:spPr>
        <a:xfrm>
          <a:off x="4793782" y="1264185"/>
          <a:ext cx="4225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2531" y="45720"/>
              </a:lnTo>
            </a:path>
          </a:pathLst>
        </a:custGeom>
        <a:noFill/>
        <a:ln w="9525" cap="flat" cmpd="sng" algn="ctr">
          <a:solidFill>
            <a:schemeClr val="accent2">
              <a:hueOff val="1197020"/>
              <a:satOff val="-3638"/>
              <a:lumOff val="-4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93719" y="1307637"/>
        <a:ext cx="22656" cy="4535"/>
      </dsp:txXfrm>
    </dsp:sp>
    <dsp:sp modelId="{1A900480-998E-4B98-ACC1-1F2297A131C4}">
      <dsp:nvSpPr>
        <dsp:cNvPr id="0" name=""/>
        <dsp:cNvSpPr/>
      </dsp:nvSpPr>
      <dsp:spPr>
        <a:xfrm>
          <a:off x="2429429" y="643737"/>
          <a:ext cx="2366152" cy="1332335"/>
        </a:xfrm>
        <a:prstGeom prst="rect">
          <a:avLst/>
        </a:prstGeom>
        <a:gradFill rotWithShape="0">
          <a:gsLst>
            <a:gs pos="0">
              <a:schemeClr val="accent2">
                <a:hueOff val="957616"/>
                <a:satOff val="-2910"/>
                <a:lumOff val="-39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957616"/>
                <a:satOff val="-2910"/>
                <a:lumOff val="-39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538" tIns="101334" rIns="96538" bIns="101334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Při přípravě projektu spolupracovat při plánování osobních nákladů, úvazků a věcných nákladů: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900" kern="1200" dirty="0"/>
            <a:t>s vedoucí THS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900" kern="1200" dirty="0"/>
            <a:t> Ivona Kubíková, </a:t>
          </a:r>
          <a:r>
            <a:rPr lang="cs-CZ" sz="900" kern="1200" dirty="0" err="1"/>
            <a:t>DiS</a:t>
          </a:r>
          <a:r>
            <a:rPr lang="cs-CZ" sz="900" kern="1200" dirty="0"/>
            <a:t>. </a:t>
          </a:r>
          <a:r>
            <a:rPr lang="cs-CZ" sz="900" kern="1200" dirty="0">
              <a:hlinkClick xmlns:r="http://schemas.openxmlformats.org/officeDocument/2006/relationships" r:id="rId1"/>
            </a:rPr>
            <a:t>ivona@psu.cas.cz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900" kern="1200" dirty="0"/>
            <a:t>s projektovým oddělením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900" kern="1200" dirty="0"/>
            <a:t>Ing. Ivana Hamadová, </a:t>
          </a:r>
          <a:r>
            <a:rPr lang="cs-CZ" sz="900" kern="1200" dirty="0">
              <a:hlinkClick xmlns:r="http://schemas.openxmlformats.org/officeDocument/2006/relationships" r:id="rId2"/>
            </a:rPr>
            <a:t>hamadova@psu.cas.cz</a:t>
          </a:r>
          <a:endParaRPr lang="cs-CZ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900" kern="1200" dirty="0"/>
            <a:t> Mgr. Zuzana Siváková, </a:t>
          </a:r>
          <a:r>
            <a:rPr lang="cs-CZ" sz="900" kern="1200" dirty="0">
              <a:hlinkClick xmlns:r="http://schemas.openxmlformats.org/officeDocument/2006/relationships" r:id="rId3"/>
            </a:rPr>
            <a:t>sivakova@psu.cas.cz</a:t>
          </a:r>
          <a:endParaRPr lang="en-US" sz="900" kern="1200" dirty="0"/>
        </a:p>
      </dsp:txBody>
      <dsp:txXfrm>
        <a:off x="2429429" y="643737"/>
        <a:ext cx="2366152" cy="1332335"/>
      </dsp:txXfrm>
    </dsp:sp>
    <dsp:sp modelId="{4A06D7D1-87E4-4F3C-BC6F-5F25FBF894B9}">
      <dsp:nvSpPr>
        <dsp:cNvPr id="0" name=""/>
        <dsp:cNvSpPr/>
      </dsp:nvSpPr>
      <dsp:spPr>
        <a:xfrm>
          <a:off x="991230" y="1899146"/>
          <a:ext cx="5242550" cy="497658"/>
        </a:xfrm>
        <a:custGeom>
          <a:avLst/>
          <a:gdLst/>
          <a:ahLst/>
          <a:cxnLst/>
          <a:rect l="0" t="0" r="0" b="0"/>
          <a:pathLst>
            <a:path>
              <a:moveTo>
                <a:pt x="5242550" y="0"/>
              </a:moveTo>
              <a:lnTo>
                <a:pt x="5242550" y="265929"/>
              </a:lnTo>
              <a:lnTo>
                <a:pt x="0" y="265929"/>
              </a:lnTo>
              <a:lnTo>
                <a:pt x="0" y="497658"/>
              </a:lnTo>
            </a:path>
          </a:pathLst>
        </a:custGeom>
        <a:noFill/>
        <a:ln w="9525" cap="flat" cmpd="sng" algn="ctr">
          <a:solidFill>
            <a:schemeClr val="accent2">
              <a:hueOff val="2394041"/>
              <a:satOff val="-7276"/>
              <a:lumOff val="-9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80778" y="2145707"/>
        <a:ext cx="263454" cy="4535"/>
      </dsp:txXfrm>
    </dsp:sp>
    <dsp:sp modelId="{EE38C0C0-DEE8-4E32-9C9B-5FD785A370A9}">
      <dsp:nvSpPr>
        <dsp:cNvPr id="0" name=""/>
        <dsp:cNvSpPr/>
      </dsp:nvSpPr>
      <dsp:spPr>
        <a:xfrm>
          <a:off x="5248713" y="718865"/>
          <a:ext cx="1970135" cy="1182081"/>
        </a:xfrm>
        <a:prstGeom prst="rect">
          <a:avLst/>
        </a:prstGeom>
        <a:gradFill rotWithShape="0">
          <a:gsLst>
            <a:gs pos="0">
              <a:schemeClr val="accent2">
                <a:hueOff val="1915233"/>
                <a:satOff val="-5820"/>
                <a:lumOff val="-78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1915233"/>
                <a:satOff val="-5820"/>
                <a:lumOff val="-78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538" tIns="101334" rIns="96538" bIns="10133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Udělit přístup do systémů pro zpracování projektu pro pověřené osoby</a:t>
          </a:r>
          <a:br>
            <a:rPr lang="cs-CZ" sz="1200" kern="1200" dirty="0"/>
          </a:br>
          <a:r>
            <a:rPr lang="cs-CZ" sz="1200" kern="1200" dirty="0"/>
            <a:t>(Směrnice č. 23,24)</a:t>
          </a:r>
          <a:endParaRPr lang="en-US" sz="1200" kern="1200" dirty="0"/>
        </a:p>
      </dsp:txBody>
      <dsp:txXfrm>
        <a:off x="5248713" y="718865"/>
        <a:ext cx="1970135" cy="1182081"/>
      </dsp:txXfrm>
    </dsp:sp>
    <dsp:sp modelId="{B3A6F83A-55B3-4232-B9E6-A770F252F767}">
      <dsp:nvSpPr>
        <dsp:cNvPr id="0" name=""/>
        <dsp:cNvSpPr/>
      </dsp:nvSpPr>
      <dsp:spPr>
        <a:xfrm>
          <a:off x="1974498" y="2974525"/>
          <a:ext cx="4225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2531" y="45720"/>
              </a:lnTo>
            </a:path>
          </a:pathLst>
        </a:custGeom>
        <a:noFill/>
        <a:ln w="9525" cap="flat" cmpd="sng" algn="ctr">
          <a:solidFill>
            <a:schemeClr val="accent2">
              <a:hueOff val="3591061"/>
              <a:satOff val="-10913"/>
              <a:lumOff val="-14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74435" y="3017977"/>
        <a:ext cx="22656" cy="4535"/>
      </dsp:txXfrm>
    </dsp:sp>
    <dsp:sp modelId="{7EB5DF86-876F-4C22-A3AA-EDC01DDEDA34}">
      <dsp:nvSpPr>
        <dsp:cNvPr id="0" name=""/>
        <dsp:cNvSpPr/>
      </dsp:nvSpPr>
      <dsp:spPr>
        <a:xfrm>
          <a:off x="6163" y="2429204"/>
          <a:ext cx="1970135" cy="1182081"/>
        </a:xfrm>
        <a:prstGeom prst="rect">
          <a:avLst/>
        </a:prstGeom>
        <a:gradFill rotWithShape="0">
          <a:gsLst>
            <a:gs pos="0">
              <a:schemeClr val="accent2">
                <a:hueOff val="2872849"/>
                <a:satOff val="-8731"/>
                <a:lumOff val="-118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2872849"/>
                <a:satOff val="-8731"/>
                <a:lumOff val="-118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538" tIns="101334" rIns="96538" bIns="10133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Zvážit souhlas Etické komise (tajemnice </a:t>
          </a:r>
          <a:r>
            <a:rPr lang="cs-CZ" sz="1200" i="0" kern="1200"/>
            <a:t>Mgr. V. Koutná</a:t>
          </a:r>
          <a:r>
            <a:rPr lang="cs-CZ" sz="1200" kern="1200"/>
            <a:t>, Ph.D., </a:t>
          </a:r>
          <a:r>
            <a:rPr lang="cs-CZ" sz="1200" kern="1200">
              <a:hlinkClick xmlns:r="http://schemas.openxmlformats.org/officeDocument/2006/relationships" r:id="rId4"/>
            </a:rPr>
            <a:t>koutna@psu.cas.cz</a:t>
          </a:r>
          <a:r>
            <a:rPr lang="cs-CZ" sz="1200" kern="1200"/>
            <a:t>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Podklady na Intranetu PSÚ.</a:t>
          </a:r>
          <a:endParaRPr lang="en-US" sz="1200" kern="1200"/>
        </a:p>
      </dsp:txBody>
      <dsp:txXfrm>
        <a:off x="6163" y="2429204"/>
        <a:ext cx="1970135" cy="1182081"/>
      </dsp:txXfrm>
    </dsp:sp>
    <dsp:sp modelId="{C7B6D25B-A6D6-489D-A40C-2FA2CAC18C8D}">
      <dsp:nvSpPr>
        <dsp:cNvPr id="0" name=""/>
        <dsp:cNvSpPr/>
      </dsp:nvSpPr>
      <dsp:spPr>
        <a:xfrm>
          <a:off x="4397765" y="2974525"/>
          <a:ext cx="4225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2531" y="45720"/>
              </a:lnTo>
            </a:path>
          </a:pathLst>
        </a:custGeom>
        <a:noFill/>
        <a:ln w="9525" cap="flat" cmpd="sng" algn="ctr">
          <a:solidFill>
            <a:schemeClr val="accent2">
              <a:hueOff val="4788082"/>
              <a:satOff val="-14551"/>
              <a:lumOff val="-19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97702" y="3017977"/>
        <a:ext cx="22656" cy="4535"/>
      </dsp:txXfrm>
    </dsp:sp>
    <dsp:sp modelId="{8BA40BC2-4A3A-40DA-915E-BDD5064708D1}">
      <dsp:nvSpPr>
        <dsp:cNvPr id="0" name=""/>
        <dsp:cNvSpPr/>
      </dsp:nvSpPr>
      <dsp:spPr>
        <a:xfrm>
          <a:off x="2429429" y="2429204"/>
          <a:ext cx="1970135" cy="1182081"/>
        </a:xfrm>
        <a:prstGeom prst="rect">
          <a:avLst/>
        </a:prstGeom>
        <a:gradFill rotWithShape="0">
          <a:gsLst>
            <a:gs pos="0">
              <a:schemeClr val="accent2">
                <a:hueOff val="3830465"/>
                <a:satOff val="-11641"/>
                <a:lumOff val="-157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3830465"/>
                <a:satOff val="-11641"/>
                <a:lumOff val="-157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538" tIns="101334" rIns="96538" bIns="10133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Při odeslání návrhu projektu Radě pracoviště spolupracovat s tajemnicí Rady PSÚ (I. Kubíková, </a:t>
          </a:r>
          <a:r>
            <a:rPr lang="cs-CZ" sz="1200" kern="1200">
              <a:hlinkClick xmlns:r="http://schemas.openxmlformats.org/officeDocument/2006/relationships" r:id="rId1"/>
            </a:rPr>
            <a:t>ivona@psu.cas.cz</a:t>
          </a:r>
          <a:r>
            <a:rPr lang="cs-CZ" sz="1200" kern="1200"/>
            <a:t>)</a:t>
          </a:r>
          <a:endParaRPr lang="en-US" sz="1200" kern="1200"/>
        </a:p>
      </dsp:txBody>
      <dsp:txXfrm>
        <a:off x="2429429" y="2429204"/>
        <a:ext cx="1970135" cy="1182081"/>
      </dsp:txXfrm>
    </dsp:sp>
    <dsp:sp modelId="{A425ED95-FE3C-4E69-9D4B-1A3D603E035E}">
      <dsp:nvSpPr>
        <dsp:cNvPr id="0" name=""/>
        <dsp:cNvSpPr/>
      </dsp:nvSpPr>
      <dsp:spPr>
        <a:xfrm>
          <a:off x="4852696" y="2429204"/>
          <a:ext cx="1970135" cy="1182081"/>
        </a:xfrm>
        <a:prstGeom prst="rect">
          <a:avLst/>
        </a:prstGeom>
        <a:gradFill rotWithShape="0">
          <a:gsLst>
            <a:gs pos="0">
              <a:schemeClr val="accent2">
                <a:hueOff val="4788082"/>
                <a:satOff val="-14551"/>
                <a:lumOff val="-196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4788082"/>
                <a:satOff val="-14551"/>
                <a:lumOff val="-196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538" tIns="101334" rIns="96538" bIns="10133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Odeslání datovou schránkou PSÚ zajistit ve spolupráci s vedoucí THS  (I. Kubíková – </a:t>
          </a:r>
          <a:r>
            <a:rPr lang="cs-CZ" sz="1200" kern="1200">
              <a:hlinkClick xmlns:r="http://schemas.openxmlformats.org/officeDocument/2006/relationships" r:id="rId1"/>
            </a:rPr>
            <a:t>ivona@psu.cas.cz</a:t>
          </a:r>
          <a:r>
            <a:rPr lang="cs-CZ" sz="1200" kern="1200"/>
            <a:t>).</a:t>
          </a:r>
          <a:endParaRPr lang="en-US" sz="1200" kern="1200"/>
        </a:p>
      </dsp:txBody>
      <dsp:txXfrm>
        <a:off x="4852696" y="2429204"/>
        <a:ext cx="1970135" cy="11820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2A31C9-CE6A-4022-9FD0-F1A397335C35}">
      <dsp:nvSpPr>
        <dsp:cNvPr id="0" name=""/>
        <dsp:cNvSpPr/>
      </dsp:nvSpPr>
      <dsp:spPr>
        <a:xfrm>
          <a:off x="0" y="436591"/>
          <a:ext cx="6692748" cy="7979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Rada PSÚ projednává všechny návrhy projektů výzkumu a vývoje (Zákon o VVI). </a:t>
          </a:r>
          <a:endParaRPr lang="en-US" sz="2200" kern="1200" dirty="0"/>
        </a:p>
      </dsp:txBody>
      <dsp:txXfrm>
        <a:off x="38952" y="475543"/>
        <a:ext cx="6614844" cy="720036"/>
      </dsp:txXfrm>
    </dsp:sp>
    <dsp:sp modelId="{447F974A-5813-400C-976D-84AD893B894C}">
      <dsp:nvSpPr>
        <dsp:cNvPr id="0" name=""/>
        <dsp:cNvSpPr/>
      </dsp:nvSpPr>
      <dsp:spPr>
        <a:xfrm>
          <a:off x="0" y="1297892"/>
          <a:ext cx="6692748" cy="797940"/>
        </a:xfrm>
        <a:prstGeom prst="roundRect">
          <a:avLst/>
        </a:prstGeom>
        <a:gradFill rotWithShape="0">
          <a:gsLst>
            <a:gs pos="0">
              <a:schemeClr val="accent2">
                <a:hueOff val="1596027"/>
                <a:satOff val="-4850"/>
                <a:lumOff val="-65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1596027"/>
                <a:satOff val="-4850"/>
                <a:lumOff val="-65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Schválení návrhu projektu Radou je podmínkou pro podání projektu.</a:t>
          </a:r>
          <a:endParaRPr lang="en-US" sz="2200" kern="1200"/>
        </a:p>
      </dsp:txBody>
      <dsp:txXfrm>
        <a:off x="38952" y="1336844"/>
        <a:ext cx="6614844" cy="720036"/>
      </dsp:txXfrm>
    </dsp:sp>
    <dsp:sp modelId="{0CB8A997-6B52-4C3C-A670-B8E9BB3C8EFA}">
      <dsp:nvSpPr>
        <dsp:cNvPr id="0" name=""/>
        <dsp:cNvSpPr/>
      </dsp:nvSpPr>
      <dsp:spPr>
        <a:xfrm>
          <a:off x="0" y="2159192"/>
          <a:ext cx="6692748" cy="797940"/>
        </a:xfrm>
        <a:prstGeom prst="roundRect">
          <a:avLst/>
        </a:prstGeom>
        <a:gradFill rotWithShape="0">
          <a:gsLst>
            <a:gs pos="0">
              <a:schemeClr val="accent2">
                <a:hueOff val="3192055"/>
                <a:satOff val="-9701"/>
                <a:lumOff val="-131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3192055"/>
                <a:satOff val="-9701"/>
                <a:lumOff val="-131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Radě se předkládá návrh projektu ve finální podobě na email tajemnice RPSÚ: I. Kubíková – </a:t>
          </a:r>
          <a:r>
            <a:rPr lang="cs-CZ" sz="2200" u="sng" kern="1200" dirty="0">
              <a:hlinkClick xmlns:r="http://schemas.openxmlformats.org/officeDocument/2006/relationships" r:id="rId1"/>
            </a:rPr>
            <a:t>ivona@psu.cas.cz</a:t>
          </a:r>
          <a:r>
            <a:rPr lang="cs-CZ" sz="2200" kern="1200" dirty="0"/>
            <a:t>).</a:t>
          </a:r>
          <a:endParaRPr lang="en-US" sz="2200" kern="1200" dirty="0"/>
        </a:p>
      </dsp:txBody>
      <dsp:txXfrm>
        <a:off x="38952" y="2198144"/>
        <a:ext cx="6614844" cy="720036"/>
      </dsp:txXfrm>
    </dsp:sp>
    <dsp:sp modelId="{C5E0DC8B-C2FE-4D44-BD32-DCDA8C9C89B4}">
      <dsp:nvSpPr>
        <dsp:cNvPr id="0" name=""/>
        <dsp:cNvSpPr/>
      </dsp:nvSpPr>
      <dsp:spPr>
        <a:xfrm>
          <a:off x="0" y="3020492"/>
          <a:ext cx="6692748" cy="797940"/>
        </a:xfrm>
        <a:prstGeom prst="roundRect">
          <a:avLst/>
        </a:prstGeom>
        <a:gradFill rotWithShape="0">
          <a:gsLst>
            <a:gs pos="0">
              <a:schemeClr val="accent2">
                <a:hueOff val="4788082"/>
                <a:satOff val="-14551"/>
                <a:lumOff val="-196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4788082"/>
                <a:satOff val="-14551"/>
                <a:lumOff val="-196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Tajemnice Rady PSÚ informuje řešitele o připomínkách členů Rady, které je navrhovatel povinen zapracovat.</a:t>
          </a:r>
          <a:endParaRPr lang="en-US" sz="2200" kern="1200" dirty="0"/>
        </a:p>
      </dsp:txBody>
      <dsp:txXfrm>
        <a:off x="38952" y="3059444"/>
        <a:ext cx="6614844" cy="720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D167585-738B-4275-B1D8-FB053C141E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059895E-0573-4374-9B01-B178B10F86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4CC4C-4B7B-40EC-B55A-26FC77B8EA95}" type="datetime1">
              <a:rPr lang="cs-CZ" smtClean="0"/>
              <a:t>16.01.2025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8BD96E7-54AD-4262-ABD2-83911EEDA1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0F0A2CE-A409-4EFE-A6A2-9FF03FB979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F1522-3817-46CD-92AF-4488D1A587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233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77912-7A7F-4353-BDA4-57534A5D38AD}" type="datetime1">
              <a:rPr lang="cs-CZ" smtClean="0"/>
              <a:pPr/>
              <a:t>16.01.2025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 dirty="0"/>
              <a:t>Upravit styly předlohy textu</a:t>
            </a:r>
          </a:p>
          <a:p>
            <a:pPr lvl="1"/>
            <a:r>
              <a:rPr lang="cs-CZ" noProof="0" dirty="0"/>
              <a:t>Druhá úroveň</a:t>
            </a:r>
          </a:p>
          <a:p>
            <a:pPr lvl="2"/>
            <a:r>
              <a:rPr lang="cs-CZ" noProof="0" dirty="0"/>
              <a:t>Třetí úroveň</a:t>
            </a:r>
          </a:p>
          <a:p>
            <a:pPr lvl="3"/>
            <a:r>
              <a:rPr lang="cs-CZ" noProof="0" dirty="0"/>
              <a:t>Čtvrtá úroveň</a:t>
            </a:r>
          </a:p>
          <a:p>
            <a:pPr lvl="4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F24E1-3472-4EFC-8331-8E3086A1F278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075245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F24E1-3472-4EFC-8331-8E3086A1F27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4444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F24E1-3472-4EFC-8331-8E3086A1F27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699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F24E1-3472-4EFC-8331-8E3086A1F27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9416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Obrázek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Skupina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Obdélník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Volný tvar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Volný tvar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Obdélník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Volný tvar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Volný tvar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Volný tvar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Volný tvar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Volný tvar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Volný tvar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Volný tvar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Volný tvar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Volný tvar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Volný tvar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Volný tvar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Volný tvar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Volný tvar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Volný tvar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Volný tvar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Volný tvar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Volný tvar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Volný tvar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Volný tvar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Volný tvar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Volný tvar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Volný tvar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Volný tvar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Volný tvar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Obdélník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Volný tvar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Volný tvar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Volný tvar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Volný tvar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Volný tvar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Volný tvar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Volný tvar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Volný tvar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Volný tvar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Volný tvar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Volný tvar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Obdélník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Volný tvar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Volný tvar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Volný tvar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Volný tvar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Volný tvar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Volný tvar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Volný tvar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Volný tvar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Volný tvar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Volný tvar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Volný tvar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Volný tvar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Volný tvar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cs-CZ" noProof="0"/>
              <a:t>Kliknutím můžete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E1BA4547-7035-4A47-84F3-76BF7BFAEE57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65841697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cs-CZ" noProof="0"/>
              <a:t>Po kliknutí na ikonu můžete přidat obrázek.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B58B17-0FCC-4DF5-B892-3EFE73D69140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2919683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titul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7A16AD-0BB2-43DB-8B4D-CCF335510D35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11725634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12" name="Zástupný symbol pro text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A0659E-F3C2-404B-9093-E1F7DC87952D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  <p:sp>
        <p:nvSpPr>
          <p:cNvPr id="60" name="Textové pole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cs-CZ" sz="8000" noProof="0">
                <a:solidFill>
                  <a:schemeClr val="tx1"/>
                </a:solidFill>
                <a:effectLst/>
              </a:rPr>
              <a:t>„</a:t>
            </a:r>
          </a:p>
        </p:txBody>
      </p:sp>
      <p:sp>
        <p:nvSpPr>
          <p:cNvPr id="61" name="Textové pole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cs-CZ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90224102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C724F3-B821-47FC-8EC4-4437CD006169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74738928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dpis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7" name="Zástupný text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8" name="Zástupný symbol pro text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9" name="Zástupný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10" name="Zástupný symbol pro text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11" name="Zástupný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12" name="Zástupný symbol pro text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1917A5-506E-49F0-8941-5C4A8A0D0C07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4" name="Zástupné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420224404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1"/>
          <p:cNvSpPr>
            <a:spLocks noGrp="1"/>
          </p:cNvSpPr>
          <p:nvPr>
            <p:ph type="title" hasCustomPrompt="1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19" name="Zástupný text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20" name="Zástupný symbol obrázku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cs-CZ" noProof="0"/>
              <a:t>Po kliknutí na ikonu můžete přidat obrázek.</a:t>
            </a:r>
          </a:p>
        </p:txBody>
      </p:sp>
      <p:sp>
        <p:nvSpPr>
          <p:cNvPr id="21" name="Zástupný symbol pro text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22" name="Zástupný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23" name="Zástupný symbol obrázku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cs-CZ" noProof="0"/>
              <a:t>Po kliknutí na ikonu můžete přidat obrázek.</a:t>
            </a:r>
          </a:p>
        </p:txBody>
      </p:sp>
      <p:sp>
        <p:nvSpPr>
          <p:cNvPr id="24" name="Zástupný symbol pro text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25" name="Zástupný symbol pro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26" name="Zástupný symbol obrázku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cs-CZ" noProof="0"/>
              <a:t>Po kliknutí na ikonu můžete přidat obrázek.</a:t>
            </a:r>
          </a:p>
        </p:txBody>
      </p:sp>
      <p:sp>
        <p:nvSpPr>
          <p:cNvPr id="27" name="Zástupný symbol pro text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A4B064-03A3-48B2-A08F-A569317768BE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4" name="Zástupné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0145445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01B988-6531-4008-B8A2-FABC3358A7D7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59061660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CF626E-5E30-4D05-9F2B-4F5D313D9201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6047439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3A21A5-21FE-4D59-A50D-E9A76EECE41D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49736069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597DCD-B94B-48E2-B317-F07274777E21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52280123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C2624E-9E53-4DF7-8A32-60E425D00309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21433547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 hasCustomPrompt="1"/>
          </p:nvPr>
        </p:nvSpPr>
        <p:spPr>
          <a:xfrm>
            <a:off x="1370019" y="2249486"/>
            <a:ext cx="4649783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400808" y="2249485"/>
            <a:ext cx="464660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6" name="Zástupný obsah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28429B-529B-467E-A75E-2895776579BD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84659341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90A7CC-CAAE-4D8E-9437-B712FF47AAA2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4" name="Zástupné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8761226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B4A0B2-9820-42CA-865A-244D2116CBC7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99695028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2020E1-316C-4D81-B712-947699E5CC94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06136025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 noProof="0"/>
              <a:t>Po kliknutí na ikonu můžete přidat obrázek.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F6F88E-B0C8-4ED0-A91B-AC87663B5456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098663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Skupina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Skupina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Obdélník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Volný tvar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Volný tvar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Volný tvar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Volný tvar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Volný tvar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Volný tvar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Volný tvar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Volný tvar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Volný tvar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Volný tvar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Čára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Volný tvar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Volný tvar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Volný tvar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Volný tvar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Obdélník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Volný tvar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Volný tvar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Volný tvar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Volný tvar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Volný tvar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Volný tvar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Volný tvar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Volný tvar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Volný tvar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Volný tvar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Skupina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Volný tvar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Volný tvar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Volný tvar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Volný tvar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Volný tvar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Volný tvar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Volný tvar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Volný tvar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Volný tvar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Obdélník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Zástupný nadpis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cs-CZ" noProof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8652AFA-C82E-4721-92DC-168367758D73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191852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vona@psu.cas.cz" TargetMode="External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hyperlink" Target="mailto:koutna@psu.cas.cz" TargetMode="External"/><Relationship Id="rId5" Type="http://schemas.openxmlformats.org/officeDocument/2006/relationships/hyperlink" Target="mailto:sivakova@psu.cas.cz" TargetMode="External"/><Relationship Id="rId4" Type="http://schemas.openxmlformats.org/officeDocument/2006/relationships/hyperlink" Target="mailto:hamadova@psu.cas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email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kupina 9">
            <a:extLst>
              <a:ext uri="{FF2B5EF4-FFF2-40B4-BE49-F238E27FC236}">
                <a16:creationId xmlns:a16="http://schemas.microsoft.com/office/drawing/2014/main" id="{788D5DFD-FA42-4EB0-B24E-4180C0CC5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11" name="Obdélník 10">
              <a:extLst>
                <a:ext uri="{FF2B5EF4-FFF2-40B4-BE49-F238E27FC236}">
                  <a16:creationId xmlns:a16="http://schemas.microsoft.com/office/drawing/2014/main" id="{CC864817-5955-484B-9D1F-9BC8DB739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/>
            </a:p>
          </p:txBody>
        </p:sp>
        <p:pic>
          <p:nvPicPr>
            <p:cNvPr id="12" name="Obrázek 2">
              <a:extLst>
                <a:ext uri="{FF2B5EF4-FFF2-40B4-BE49-F238E27FC236}">
                  <a16:creationId xmlns:a16="http://schemas.microsoft.com/office/drawing/2014/main" id="{280C083F-71A6-4E55-AE35-586518FE29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4" cstate="email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 xmlns:a16="http://schemas.microsoft.com/office/drawing/2014/main" xmlns:p14="http://schemas.microsoft.com/office/powerpoint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5" name="Obrázek 4" descr="Žárovka">
            <a:extLst>
              <a:ext uri="{FF2B5EF4-FFF2-40B4-BE49-F238E27FC236}">
                <a16:creationId xmlns:a16="http://schemas.microsoft.com/office/drawing/2014/main" id="{AC06F95D-BA5D-4DEE-93EF-3FE3173D13F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11" y="0"/>
            <a:ext cx="12188389" cy="6857990"/>
          </a:xfrm>
          <a:prstGeom prst="rect">
            <a:avLst/>
          </a:prstGeom>
        </p:spPr>
      </p:pic>
      <p:grpSp>
        <p:nvGrpSpPr>
          <p:cNvPr id="14" name="Skupina 13">
            <a:extLst>
              <a:ext uri="{FF2B5EF4-FFF2-40B4-BE49-F238E27FC236}">
                <a16:creationId xmlns:a16="http://schemas.microsoft.com/office/drawing/2014/main" id="{D44056DF-7985-4692-968A-466E9E6AF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5895" y="2235200"/>
            <a:ext cx="10982062" cy="2396067"/>
            <a:chOff x="605895" y="2235200"/>
            <a:chExt cx="10982062" cy="2396067"/>
          </a:xfrm>
        </p:grpSpPr>
        <p:sp>
          <p:nvSpPr>
            <p:cNvPr id="15" name="Obdélník se zakulacenými rohy na opačné straně 7">
              <a:extLst>
                <a:ext uri="{FF2B5EF4-FFF2-40B4-BE49-F238E27FC236}">
                  <a16:creationId xmlns:a16="http://schemas.microsoft.com/office/drawing/2014/main" id="{B414A174-532A-4602-934F-9858D1D868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82333" y="2235200"/>
              <a:ext cx="7027334" cy="2396067"/>
            </a:xfrm>
            <a:prstGeom prst="round2DiagRect">
              <a:avLst>
                <a:gd name="adj1" fmla="val 9246"/>
                <a:gd name="adj2" fmla="val 0"/>
              </a:avLst>
            </a:prstGeom>
            <a:solidFill>
              <a:schemeClr val="bg1">
                <a:alpha val="80000"/>
              </a:schemeClr>
            </a:solidFill>
            <a:ln w="19050" cap="sq">
              <a:solidFill>
                <a:schemeClr val="tx2">
                  <a:alpha val="60000"/>
                </a:schemeClr>
              </a:solidFill>
              <a:miter lim="800000"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/>
            </a:p>
          </p:txBody>
        </p:sp>
        <p:grpSp>
          <p:nvGrpSpPr>
            <p:cNvPr id="16" name="Skupina 15">
              <a:extLst>
                <a:ext uri="{FF2B5EF4-FFF2-40B4-BE49-F238E27FC236}">
                  <a16:creationId xmlns:a16="http://schemas.microsoft.com/office/drawing/2014/main" id="{940B0C0C-7F94-4725-8108-62B3B7A5AE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05895" y="2900097"/>
              <a:ext cx="10982062" cy="1211524"/>
              <a:chOff x="605895" y="2900097"/>
              <a:chExt cx="10982062" cy="1211524"/>
            </a:xfrm>
          </p:grpSpPr>
          <p:sp>
            <p:nvSpPr>
              <p:cNvPr id="17" name="Volný tvar 32">
                <a:extLst>
                  <a:ext uri="{FF2B5EF4-FFF2-40B4-BE49-F238E27FC236}">
                    <a16:creationId xmlns:a16="http://schemas.microsoft.com/office/drawing/2014/main" id="{367EAC5B-1891-480A-A3AD-B9F6A88FAC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9653587" y="33797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" name="Volný tvar 33">
                <a:extLst>
                  <a:ext uri="{FF2B5EF4-FFF2-40B4-BE49-F238E27FC236}">
                    <a16:creationId xmlns:a16="http://schemas.microsoft.com/office/drawing/2014/main" id="{E33FF633-15BA-464F-8F5B-26C56665F7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078244" y="33107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" name="Volný tvar 34">
                <a:extLst>
                  <a:ext uri="{FF2B5EF4-FFF2-40B4-BE49-F238E27FC236}">
                    <a16:creationId xmlns:a16="http://schemas.microsoft.com/office/drawing/2014/main" id="{0C949DF6-E66B-4DB8-AB52-30CA781B48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1146631" y="35742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" name="Volný tvar 37">
                <a:extLst>
                  <a:ext uri="{FF2B5EF4-FFF2-40B4-BE49-F238E27FC236}">
                    <a16:creationId xmlns:a16="http://schemas.microsoft.com/office/drawing/2014/main" id="{309C2298-5EF9-4B09-8995-014F6D3BFF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230644" y="30345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" name="Volný tvar 35">
                <a:extLst>
                  <a:ext uri="{FF2B5EF4-FFF2-40B4-BE49-F238E27FC236}">
                    <a16:creationId xmlns:a16="http://schemas.microsoft.com/office/drawing/2014/main" id="{319B2AFC-EBFF-477C-A364-6D575BE5AA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034587" y="25627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" name="Volný tvar 36">
                <a:extLst>
                  <a:ext uri="{FF2B5EF4-FFF2-40B4-BE49-F238E27FC236}">
                    <a16:creationId xmlns:a16="http://schemas.microsoft.com/office/drawing/2014/main" id="{CC6B7D67-F2F8-4B07-B954-EAC9135B2B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747375" y="32326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" name="Volný tvar 38">
                <a:extLst>
                  <a:ext uri="{FF2B5EF4-FFF2-40B4-BE49-F238E27FC236}">
                    <a16:creationId xmlns:a16="http://schemas.microsoft.com/office/drawing/2014/main" id="{7FF1659D-33DA-4F62-8567-A54020D2E28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1399044" y="30953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" name="Volný tvar 39">
                <a:extLst>
                  <a:ext uri="{FF2B5EF4-FFF2-40B4-BE49-F238E27FC236}">
                    <a16:creationId xmlns:a16="http://schemas.microsoft.com/office/drawing/2014/main" id="{9110F572-DC3D-4AB3-B731-B73BD650576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353675" y="21531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" name="Volný tvar 40">
                <a:extLst>
                  <a:ext uri="{FF2B5EF4-FFF2-40B4-BE49-F238E27FC236}">
                    <a16:creationId xmlns:a16="http://schemas.microsoft.com/office/drawing/2014/main" id="{A2F7D0E9-68CE-40F9-B0E9-F915103ECF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848850" y="33088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" name="Obdélník 41">
                <a:extLst>
                  <a:ext uri="{FF2B5EF4-FFF2-40B4-BE49-F238E27FC236}">
                    <a16:creationId xmlns:a16="http://schemas.microsoft.com/office/drawing/2014/main" id="{AB69A438-1FB7-454A-A3E9-0C329643CD4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721056" y="32842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" name="Volný tvar 32">
                <a:extLst>
                  <a:ext uri="{FF2B5EF4-FFF2-40B4-BE49-F238E27FC236}">
                    <a16:creationId xmlns:a16="http://schemas.microsoft.com/office/drawing/2014/main" id="{E64598D0-3A2C-4570-9E7C-C52C89549B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2122751" y="35321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8" name="Volný tvar 33">
                <a:extLst>
                  <a:ext uri="{FF2B5EF4-FFF2-40B4-BE49-F238E27FC236}">
                    <a16:creationId xmlns:a16="http://schemas.microsoft.com/office/drawing/2014/main" id="{CC17CF42-8908-477B-9F36-DA1306CA01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958445" y="34631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" name="Volný tvar 34">
                <a:extLst>
                  <a:ext uri="{FF2B5EF4-FFF2-40B4-BE49-F238E27FC236}">
                    <a16:creationId xmlns:a16="http://schemas.microsoft.com/office/drawing/2014/main" id="{A2457851-D4A0-404C-BF3F-99AE00B9E9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858308" y="37266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0" name="Volný tvar 37">
                <a:extLst>
                  <a:ext uri="{FF2B5EF4-FFF2-40B4-BE49-F238E27FC236}">
                    <a16:creationId xmlns:a16="http://schemas.microsoft.com/office/drawing/2014/main" id="{ECC300FA-EE4A-489E-9A47-79BEBF05DCE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658407" y="31869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1" name="Volný tvar 35">
                <a:extLst>
                  <a:ext uri="{FF2B5EF4-FFF2-40B4-BE49-F238E27FC236}">
                    <a16:creationId xmlns:a16="http://schemas.microsoft.com/office/drawing/2014/main" id="{0D1F26E2-902B-416B-A1DB-80DAF78D8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860814" y="27151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" name="Volný tvar 36">
                <a:extLst>
                  <a:ext uri="{FF2B5EF4-FFF2-40B4-BE49-F238E27FC236}">
                    <a16:creationId xmlns:a16="http://schemas.microsoft.com/office/drawing/2014/main" id="{491346A0-BF6D-45A5-806A-2150768722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289314" y="33850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3" name="Volný tvar 38">
                <a:extLst>
                  <a:ext uri="{FF2B5EF4-FFF2-40B4-BE49-F238E27FC236}">
                    <a16:creationId xmlns:a16="http://schemas.microsoft.com/office/drawing/2014/main" id="{A8A5AAC9-38FD-4A03-AB91-236F2AAC62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605895" y="32477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4" name="Volný tvar 39">
                <a:extLst>
                  <a:ext uri="{FF2B5EF4-FFF2-40B4-BE49-F238E27FC236}">
                    <a16:creationId xmlns:a16="http://schemas.microsoft.com/office/drawing/2014/main" id="{7AD4105C-55AA-47FF-AC5D-5BCB0B78CD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532202" y="23055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5" name="Volný tvar 40">
                <a:extLst>
                  <a:ext uri="{FF2B5EF4-FFF2-40B4-BE49-F238E27FC236}">
                    <a16:creationId xmlns:a16="http://schemas.microsoft.com/office/drawing/2014/main" id="{1C4B42B1-B112-4057-82C3-E5AF3BC7F6D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154501" y="34612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6" name="Obdélník 41">
                <a:extLst>
                  <a:ext uri="{FF2B5EF4-FFF2-40B4-BE49-F238E27FC236}">
                    <a16:creationId xmlns:a16="http://schemas.microsoft.com/office/drawing/2014/main" id="{C8B37395-3651-4E66-A62E-31529FABC8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448983" y="34366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4D687081-16D7-4BC5-A7DB-E70117439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8400" y="2328333"/>
            <a:ext cx="7086600" cy="2278835"/>
          </a:xfrm>
        </p:spPr>
        <p:txBody>
          <a:bodyPr rtlCol="0" anchor="ctr">
            <a:normAutofit fontScale="90000"/>
          </a:bodyPr>
          <a:lstStyle/>
          <a:p>
            <a:pPr algn="ctr"/>
            <a:br>
              <a:rPr lang="cs-CZ" b="1" dirty="0"/>
            </a:br>
            <a:br>
              <a:rPr lang="cs-CZ" b="1" dirty="0"/>
            </a:br>
            <a:r>
              <a:rPr lang="cs-CZ" dirty="0"/>
              <a:t>Základní informace při podávání projektů na PSÚ</a:t>
            </a:r>
            <a:br>
              <a:rPr lang="cs-CZ" b="1" dirty="0"/>
            </a:br>
            <a:br>
              <a:rPr lang="cs-CZ" b="1" dirty="0"/>
            </a:br>
            <a:endParaRPr lang="cs-CZ" dirty="0"/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id="{6B6D540F-1E2F-416F-819F-D8216BC8F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cs-CZ"/>
          </a:p>
        </p:txBody>
      </p:sp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B0EB1EBE-4C8C-80C3-3AE2-9CFE06C302B9}"/>
              </a:ext>
            </a:extLst>
          </p:cNvPr>
          <p:cNvSpPr/>
          <p:nvPr/>
        </p:nvSpPr>
        <p:spPr>
          <a:xfrm>
            <a:off x="448235" y="5916706"/>
            <a:ext cx="2169459" cy="475129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800" dirty="0">
                <a:highlight>
                  <a:srgbClr val="000000"/>
                </a:highlight>
              </a:rPr>
              <a:t>16.1.2025</a:t>
            </a:r>
          </a:p>
        </p:txBody>
      </p:sp>
    </p:spTree>
    <p:extLst>
      <p:ext uri="{BB962C8B-B14F-4D97-AF65-F5344CB8AC3E}">
        <p14:creationId xmlns:p14="http://schemas.microsoft.com/office/powerpoint/2010/main" val="218587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14F439-6F4E-4BCD-9A8D-B3943844C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074" y="108284"/>
            <a:ext cx="9375020" cy="1278941"/>
          </a:xfrm>
        </p:spPr>
        <p:txBody>
          <a:bodyPr rtlCol="0">
            <a:normAutofit/>
          </a:bodyPr>
          <a:lstStyle/>
          <a:p>
            <a:pPr rtl="0"/>
            <a:r>
              <a:rPr lang="cs" dirty="0"/>
              <a:t>Proces ZPRACOVÁNÍ projektového NÁVRHU</a:t>
            </a:r>
          </a:p>
        </p:txBody>
      </p:sp>
      <p:grpSp>
        <p:nvGrpSpPr>
          <p:cNvPr id="16" name="Skupina 15" descr="SmartArt"/>
          <p:cNvGrpSpPr/>
          <p:nvPr/>
        </p:nvGrpSpPr>
        <p:grpSpPr>
          <a:xfrm>
            <a:off x="1074347" y="1355105"/>
            <a:ext cx="10194670" cy="5191249"/>
            <a:chOff x="1806652" y="1499085"/>
            <a:chExt cx="8397352" cy="4593718"/>
          </a:xfrm>
        </p:grpSpPr>
        <p:sp>
          <p:nvSpPr>
            <p:cNvPr id="17" name="Volný tvar 16"/>
            <p:cNvSpPr/>
            <p:nvPr/>
          </p:nvSpPr>
          <p:spPr>
            <a:xfrm>
              <a:off x="1806652" y="1505747"/>
              <a:ext cx="1304741" cy="1369820"/>
            </a:xfrm>
            <a:custGeom>
              <a:avLst/>
              <a:gdLst>
                <a:gd name="connsiteX0" fmla="*/ 0 w 1147840"/>
                <a:gd name="connsiteY0" fmla="*/ 575940 h 1151879"/>
                <a:gd name="connsiteX1" fmla="*/ 573920 w 1147840"/>
                <a:gd name="connsiteY1" fmla="*/ 0 h 1151879"/>
                <a:gd name="connsiteX2" fmla="*/ 1147840 w 1147840"/>
                <a:gd name="connsiteY2" fmla="*/ 575940 h 1151879"/>
                <a:gd name="connsiteX3" fmla="*/ 573920 w 1147840"/>
                <a:gd name="connsiteY3" fmla="*/ 1151880 h 1151879"/>
                <a:gd name="connsiteX4" fmla="*/ 0 w 1147840"/>
                <a:gd name="connsiteY4" fmla="*/ 575940 h 1151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7840" h="1151879">
                  <a:moveTo>
                    <a:pt x="0" y="575940"/>
                  </a:moveTo>
                  <a:cubicBezTo>
                    <a:pt x="0" y="257857"/>
                    <a:pt x="256953" y="0"/>
                    <a:pt x="573920" y="0"/>
                  </a:cubicBezTo>
                  <a:cubicBezTo>
                    <a:pt x="890887" y="0"/>
                    <a:pt x="1147840" y="257857"/>
                    <a:pt x="1147840" y="575940"/>
                  </a:cubicBezTo>
                  <a:cubicBezTo>
                    <a:pt x="1147840" y="894023"/>
                    <a:pt x="890887" y="1151880"/>
                    <a:pt x="573920" y="1151880"/>
                  </a:cubicBezTo>
                  <a:cubicBezTo>
                    <a:pt x="256953" y="1151880"/>
                    <a:pt x="0" y="894023"/>
                    <a:pt x="0" y="575940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8417" tIns="189009" rIns="188417" bIns="189009" numCol="1" spcCol="1270" rtlCol="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400" b="1" kern="12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Návrh</a:t>
              </a:r>
              <a:r>
                <a:rPr lang="cs-CZ" sz="2000" b="1" kern="12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cs-CZ" sz="2400" b="1" kern="12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projektu</a:t>
              </a:r>
              <a:endParaRPr lang="cs-CZ" sz="2000" b="1" kern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Volný tvar 17"/>
            <p:cNvSpPr/>
            <p:nvPr/>
          </p:nvSpPr>
          <p:spPr>
            <a:xfrm rot="16200000">
              <a:off x="2261217" y="2927875"/>
              <a:ext cx="414132" cy="415145"/>
            </a:xfrm>
            <a:custGeom>
              <a:avLst/>
              <a:gdLst>
                <a:gd name="connsiteX0" fmla="*/ 0 w 409589"/>
                <a:gd name="connsiteY0" fmla="*/ 72067 h 288269"/>
                <a:gd name="connsiteX1" fmla="*/ 265455 w 409589"/>
                <a:gd name="connsiteY1" fmla="*/ 72067 h 288269"/>
                <a:gd name="connsiteX2" fmla="*/ 265455 w 409589"/>
                <a:gd name="connsiteY2" fmla="*/ 0 h 288269"/>
                <a:gd name="connsiteX3" fmla="*/ 409589 w 409589"/>
                <a:gd name="connsiteY3" fmla="*/ 144135 h 288269"/>
                <a:gd name="connsiteX4" fmla="*/ 265455 w 409589"/>
                <a:gd name="connsiteY4" fmla="*/ 288269 h 288269"/>
                <a:gd name="connsiteX5" fmla="*/ 265455 w 409589"/>
                <a:gd name="connsiteY5" fmla="*/ 216202 h 288269"/>
                <a:gd name="connsiteX6" fmla="*/ 0 w 409589"/>
                <a:gd name="connsiteY6" fmla="*/ 216202 h 288269"/>
                <a:gd name="connsiteX7" fmla="*/ 0 w 409589"/>
                <a:gd name="connsiteY7" fmla="*/ 72067 h 288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589" h="288269">
                  <a:moveTo>
                    <a:pt x="409589" y="72067"/>
                  </a:moveTo>
                  <a:lnTo>
                    <a:pt x="144134" y="72067"/>
                  </a:lnTo>
                  <a:lnTo>
                    <a:pt x="144134" y="0"/>
                  </a:lnTo>
                  <a:lnTo>
                    <a:pt x="0" y="144135"/>
                  </a:lnTo>
                  <a:lnTo>
                    <a:pt x="144134" y="288269"/>
                  </a:lnTo>
                  <a:lnTo>
                    <a:pt x="144134" y="216202"/>
                  </a:lnTo>
                  <a:lnTo>
                    <a:pt x="409589" y="216202"/>
                  </a:lnTo>
                  <a:lnTo>
                    <a:pt x="409589" y="72067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80000" prstMaterial="plastic">
              <a:bevelT w="50800" h="50800"/>
              <a:bevelB w="25400" h="2540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66" tIns="72067" rIns="1" bIns="72067" numCol="1" spcCol="1270" rtlCol="0" anchor="ctr" anchorCtr="0">
              <a:noAutofit/>
            </a:bodyPr>
            <a:lstStyle/>
            <a:p>
              <a:pPr lvl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900" kern="1200" noProof="0" dirty="0"/>
            </a:p>
          </p:txBody>
        </p:sp>
        <p:sp>
          <p:nvSpPr>
            <p:cNvPr id="19" name="Volný tvar 18"/>
            <p:cNvSpPr/>
            <p:nvPr/>
          </p:nvSpPr>
          <p:spPr>
            <a:xfrm>
              <a:off x="1875545" y="3382689"/>
              <a:ext cx="1215782" cy="1178682"/>
            </a:xfrm>
            <a:custGeom>
              <a:avLst/>
              <a:gdLst>
                <a:gd name="connsiteX0" fmla="*/ 0 w 1251056"/>
                <a:gd name="connsiteY0" fmla="*/ 625528 h 1251056"/>
                <a:gd name="connsiteX1" fmla="*/ 625528 w 1251056"/>
                <a:gd name="connsiteY1" fmla="*/ 0 h 1251056"/>
                <a:gd name="connsiteX2" fmla="*/ 1251056 w 1251056"/>
                <a:gd name="connsiteY2" fmla="*/ 625528 h 1251056"/>
                <a:gd name="connsiteX3" fmla="*/ 625528 w 1251056"/>
                <a:gd name="connsiteY3" fmla="*/ 1251056 h 1251056"/>
                <a:gd name="connsiteX4" fmla="*/ 0 w 1251056"/>
                <a:gd name="connsiteY4" fmla="*/ 625528 h 1251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1056" h="1251056">
                  <a:moveTo>
                    <a:pt x="0" y="625528"/>
                  </a:moveTo>
                  <a:cubicBezTo>
                    <a:pt x="0" y="280058"/>
                    <a:pt x="280058" y="0"/>
                    <a:pt x="625528" y="0"/>
                  </a:cubicBezTo>
                  <a:cubicBezTo>
                    <a:pt x="970998" y="0"/>
                    <a:pt x="1251056" y="280058"/>
                    <a:pt x="1251056" y="625528"/>
                  </a:cubicBezTo>
                  <a:cubicBezTo>
                    <a:pt x="1251056" y="970998"/>
                    <a:pt x="970998" y="1251056"/>
                    <a:pt x="625528" y="1251056"/>
                  </a:cubicBezTo>
                  <a:cubicBezTo>
                    <a:pt x="280058" y="1251056"/>
                    <a:pt x="0" y="970998"/>
                    <a:pt x="0" y="625528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798014"/>
                <a:satOff val="-2425"/>
                <a:lumOff val="-33"/>
                <a:alphaOff val="0"/>
              </a:schemeClr>
            </a:fillRef>
            <a:effectRef idx="2">
              <a:schemeClr val="accent2">
                <a:hueOff val="798014"/>
                <a:satOff val="-2425"/>
                <a:lumOff val="-3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0993" tIns="200993" rIns="200993" bIns="200993" numCol="1" spcCol="1270" rtlCol="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kern="1200" noProof="0" dirty="0">
                  <a:latin typeface="+mj-lt"/>
                  <a:cs typeface="Arial" panose="020B0604020202020204" pitchFamily="34" charset="0"/>
                </a:rPr>
                <a:t>Konzultace s přímým nadřízeným</a:t>
              </a:r>
            </a:p>
          </p:txBody>
        </p:sp>
        <p:sp>
          <p:nvSpPr>
            <p:cNvPr id="20" name="Volný tvar 19"/>
            <p:cNvSpPr/>
            <p:nvPr/>
          </p:nvSpPr>
          <p:spPr>
            <a:xfrm>
              <a:off x="3515571" y="3738111"/>
              <a:ext cx="409589" cy="409589"/>
            </a:xfrm>
            <a:custGeom>
              <a:avLst/>
              <a:gdLst>
                <a:gd name="connsiteX0" fmla="*/ 0 w 409589"/>
                <a:gd name="connsiteY0" fmla="*/ 102397 h 409589"/>
                <a:gd name="connsiteX1" fmla="*/ 204795 w 409589"/>
                <a:gd name="connsiteY1" fmla="*/ 102397 h 409589"/>
                <a:gd name="connsiteX2" fmla="*/ 204795 w 409589"/>
                <a:gd name="connsiteY2" fmla="*/ 0 h 409589"/>
                <a:gd name="connsiteX3" fmla="*/ 409589 w 409589"/>
                <a:gd name="connsiteY3" fmla="*/ 204795 h 409589"/>
                <a:gd name="connsiteX4" fmla="*/ 204795 w 409589"/>
                <a:gd name="connsiteY4" fmla="*/ 409589 h 409589"/>
                <a:gd name="connsiteX5" fmla="*/ 204795 w 409589"/>
                <a:gd name="connsiteY5" fmla="*/ 307192 h 409589"/>
                <a:gd name="connsiteX6" fmla="*/ 0 w 409589"/>
                <a:gd name="connsiteY6" fmla="*/ 307192 h 409589"/>
                <a:gd name="connsiteX7" fmla="*/ 0 w 409589"/>
                <a:gd name="connsiteY7" fmla="*/ 102397 h 409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589" h="409589">
                  <a:moveTo>
                    <a:pt x="0" y="102397"/>
                  </a:moveTo>
                  <a:lnTo>
                    <a:pt x="204795" y="102397"/>
                  </a:lnTo>
                  <a:lnTo>
                    <a:pt x="204795" y="0"/>
                  </a:lnTo>
                  <a:lnTo>
                    <a:pt x="409589" y="204795"/>
                  </a:lnTo>
                  <a:lnTo>
                    <a:pt x="204795" y="409589"/>
                  </a:lnTo>
                  <a:lnTo>
                    <a:pt x="204795" y="307192"/>
                  </a:lnTo>
                  <a:lnTo>
                    <a:pt x="0" y="307192"/>
                  </a:lnTo>
                  <a:lnTo>
                    <a:pt x="0" y="102397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80000" prstMaterial="plastic">
              <a:bevelT w="50800" h="50800"/>
              <a:bevelB w="25400" h="2540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957616"/>
                <a:satOff val="-2910"/>
                <a:lumOff val="-39"/>
                <a:alphaOff val="0"/>
              </a:schemeClr>
            </a:fillRef>
            <a:effectRef idx="2">
              <a:schemeClr val="accent2">
                <a:hueOff val="957616"/>
                <a:satOff val="-2910"/>
                <a:lumOff val="-3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102397" rIns="102397" bIns="102397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900" kern="1200"/>
            </a:p>
          </p:txBody>
        </p:sp>
        <p:sp>
          <p:nvSpPr>
            <p:cNvPr id="21" name="Volný tvar 20"/>
            <p:cNvSpPr/>
            <p:nvPr/>
          </p:nvSpPr>
          <p:spPr>
            <a:xfrm>
              <a:off x="4281516" y="3386489"/>
              <a:ext cx="1215782" cy="1178682"/>
            </a:xfrm>
            <a:custGeom>
              <a:avLst/>
              <a:gdLst>
                <a:gd name="connsiteX0" fmla="*/ 0 w 854489"/>
                <a:gd name="connsiteY0" fmla="*/ 427245 h 854489"/>
                <a:gd name="connsiteX1" fmla="*/ 427245 w 854489"/>
                <a:gd name="connsiteY1" fmla="*/ 0 h 854489"/>
                <a:gd name="connsiteX2" fmla="*/ 854490 w 854489"/>
                <a:gd name="connsiteY2" fmla="*/ 427245 h 854489"/>
                <a:gd name="connsiteX3" fmla="*/ 427245 w 854489"/>
                <a:gd name="connsiteY3" fmla="*/ 854490 h 854489"/>
                <a:gd name="connsiteX4" fmla="*/ 0 w 854489"/>
                <a:gd name="connsiteY4" fmla="*/ 427245 h 854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4489" h="854489">
                  <a:moveTo>
                    <a:pt x="0" y="427245"/>
                  </a:moveTo>
                  <a:cubicBezTo>
                    <a:pt x="0" y="191284"/>
                    <a:pt x="191284" y="0"/>
                    <a:pt x="427245" y="0"/>
                  </a:cubicBezTo>
                  <a:cubicBezTo>
                    <a:pt x="663206" y="0"/>
                    <a:pt x="854490" y="191284"/>
                    <a:pt x="854490" y="427245"/>
                  </a:cubicBezTo>
                  <a:cubicBezTo>
                    <a:pt x="854490" y="663206"/>
                    <a:pt x="663206" y="854490"/>
                    <a:pt x="427245" y="854490"/>
                  </a:cubicBezTo>
                  <a:cubicBezTo>
                    <a:pt x="191284" y="854490"/>
                    <a:pt x="0" y="663206"/>
                    <a:pt x="0" y="42724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1596027"/>
                <a:satOff val="-4850"/>
                <a:lumOff val="-65"/>
                <a:alphaOff val="0"/>
              </a:schemeClr>
            </a:fillRef>
            <a:effectRef idx="2">
              <a:schemeClr val="accent2">
                <a:hueOff val="1596027"/>
                <a:satOff val="-4850"/>
                <a:lumOff val="-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107" tIns="139107" rIns="139107" bIns="139107" numCol="1" spcCol="1270" rtlCol="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kern="1200" noProof="0" dirty="0">
                  <a:latin typeface="+mj-lt"/>
                </a:rPr>
                <a:t>Příprava projektu</a:t>
              </a:r>
            </a:p>
          </p:txBody>
        </p:sp>
        <p:sp>
          <p:nvSpPr>
            <p:cNvPr id="22" name="Volný tvar 21"/>
            <p:cNvSpPr/>
            <p:nvPr/>
          </p:nvSpPr>
          <p:spPr>
            <a:xfrm>
              <a:off x="4676462" y="4621777"/>
              <a:ext cx="355838" cy="382275"/>
            </a:xfrm>
            <a:custGeom>
              <a:avLst/>
              <a:gdLst>
                <a:gd name="connsiteX0" fmla="*/ 0 w 409589"/>
                <a:gd name="connsiteY0" fmla="*/ 204795 h 409589"/>
                <a:gd name="connsiteX1" fmla="*/ 102397 w 409589"/>
                <a:gd name="connsiteY1" fmla="*/ 204795 h 409589"/>
                <a:gd name="connsiteX2" fmla="*/ 102397 w 409589"/>
                <a:gd name="connsiteY2" fmla="*/ 0 h 409589"/>
                <a:gd name="connsiteX3" fmla="*/ 307192 w 409589"/>
                <a:gd name="connsiteY3" fmla="*/ 0 h 409589"/>
                <a:gd name="connsiteX4" fmla="*/ 307192 w 409589"/>
                <a:gd name="connsiteY4" fmla="*/ 204795 h 409589"/>
                <a:gd name="connsiteX5" fmla="*/ 409589 w 409589"/>
                <a:gd name="connsiteY5" fmla="*/ 204795 h 409589"/>
                <a:gd name="connsiteX6" fmla="*/ 204795 w 409589"/>
                <a:gd name="connsiteY6" fmla="*/ 409589 h 409589"/>
                <a:gd name="connsiteX7" fmla="*/ 0 w 409589"/>
                <a:gd name="connsiteY7" fmla="*/ 204795 h 409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589" h="409589">
                  <a:moveTo>
                    <a:pt x="0" y="204795"/>
                  </a:moveTo>
                  <a:lnTo>
                    <a:pt x="102397" y="204795"/>
                  </a:lnTo>
                  <a:lnTo>
                    <a:pt x="102397" y="0"/>
                  </a:lnTo>
                  <a:lnTo>
                    <a:pt x="307192" y="0"/>
                  </a:lnTo>
                  <a:lnTo>
                    <a:pt x="307192" y="204795"/>
                  </a:lnTo>
                  <a:lnTo>
                    <a:pt x="409589" y="204795"/>
                  </a:lnTo>
                  <a:lnTo>
                    <a:pt x="204795" y="409589"/>
                  </a:lnTo>
                  <a:lnTo>
                    <a:pt x="0" y="204795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80000" prstMaterial="plastic">
              <a:bevelT w="50800" h="50800"/>
              <a:bevelB w="25400" h="2540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1915233"/>
                <a:satOff val="-5820"/>
                <a:lumOff val="-78"/>
                <a:alphaOff val="0"/>
              </a:schemeClr>
            </a:fillRef>
            <a:effectRef idx="2">
              <a:schemeClr val="accent2">
                <a:hueOff val="1915233"/>
                <a:satOff val="-5820"/>
                <a:lumOff val="-7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397" tIns="0" rIns="102397" bIns="102397" numCol="1" spcCol="1270" rtlCol="0" anchor="ctr" anchorCtr="0">
              <a:noAutofit/>
            </a:bodyPr>
            <a:lstStyle/>
            <a:p>
              <a:pPr lvl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900" kern="1200" noProof="0" dirty="0"/>
            </a:p>
          </p:txBody>
        </p:sp>
        <p:sp>
          <p:nvSpPr>
            <p:cNvPr id="23" name="Volný tvar 22"/>
            <p:cNvSpPr/>
            <p:nvPr/>
          </p:nvSpPr>
          <p:spPr>
            <a:xfrm>
              <a:off x="4375850" y="5041546"/>
              <a:ext cx="978556" cy="1051257"/>
            </a:xfrm>
            <a:custGeom>
              <a:avLst/>
              <a:gdLst>
                <a:gd name="connsiteX0" fmla="*/ 0 w 854489"/>
                <a:gd name="connsiteY0" fmla="*/ 427245 h 854489"/>
                <a:gd name="connsiteX1" fmla="*/ 427245 w 854489"/>
                <a:gd name="connsiteY1" fmla="*/ 0 h 854489"/>
                <a:gd name="connsiteX2" fmla="*/ 854490 w 854489"/>
                <a:gd name="connsiteY2" fmla="*/ 427245 h 854489"/>
                <a:gd name="connsiteX3" fmla="*/ 427245 w 854489"/>
                <a:gd name="connsiteY3" fmla="*/ 854490 h 854489"/>
                <a:gd name="connsiteX4" fmla="*/ 0 w 854489"/>
                <a:gd name="connsiteY4" fmla="*/ 427245 h 854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4489" h="854489">
                  <a:moveTo>
                    <a:pt x="0" y="427245"/>
                  </a:moveTo>
                  <a:cubicBezTo>
                    <a:pt x="0" y="191284"/>
                    <a:pt x="191284" y="0"/>
                    <a:pt x="427245" y="0"/>
                  </a:cubicBezTo>
                  <a:cubicBezTo>
                    <a:pt x="663206" y="0"/>
                    <a:pt x="854490" y="191284"/>
                    <a:pt x="854490" y="427245"/>
                  </a:cubicBezTo>
                  <a:cubicBezTo>
                    <a:pt x="854490" y="663206"/>
                    <a:pt x="663206" y="854490"/>
                    <a:pt x="427245" y="854490"/>
                  </a:cubicBezTo>
                  <a:cubicBezTo>
                    <a:pt x="191284" y="854490"/>
                    <a:pt x="0" y="663206"/>
                    <a:pt x="0" y="42724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2394041"/>
                <a:satOff val="-7276"/>
                <a:lumOff val="-98"/>
                <a:alphaOff val="0"/>
              </a:schemeClr>
            </a:fillRef>
            <a:effectRef idx="2">
              <a:schemeClr val="accent2">
                <a:hueOff val="2394041"/>
                <a:satOff val="-7276"/>
                <a:lumOff val="-9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107" tIns="139107" rIns="139107" bIns="139107" numCol="1" spcCol="1270" rtlCol="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400" kern="1200" noProof="0" dirty="0"/>
                <a:t>Souhlas etické komise</a:t>
              </a:r>
            </a:p>
          </p:txBody>
        </p:sp>
        <p:sp>
          <p:nvSpPr>
            <p:cNvPr id="24" name="Volný tvar 23"/>
            <p:cNvSpPr/>
            <p:nvPr/>
          </p:nvSpPr>
          <p:spPr>
            <a:xfrm>
              <a:off x="5901289" y="3757059"/>
              <a:ext cx="409589" cy="409589"/>
            </a:xfrm>
            <a:custGeom>
              <a:avLst/>
              <a:gdLst>
                <a:gd name="connsiteX0" fmla="*/ 0 w 409589"/>
                <a:gd name="connsiteY0" fmla="*/ 102397 h 409589"/>
                <a:gd name="connsiteX1" fmla="*/ 204795 w 409589"/>
                <a:gd name="connsiteY1" fmla="*/ 102397 h 409589"/>
                <a:gd name="connsiteX2" fmla="*/ 204795 w 409589"/>
                <a:gd name="connsiteY2" fmla="*/ 0 h 409589"/>
                <a:gd name="connsiteX3" fmla="*/ 409589 w 409589"/>
                <a:gd name="connsiteY3" fmla="*/ 204795 h 409589"/>
                <a:gd name="connsiteX4" fmla="*/ 204795 w 409589"/>
                <a:gd name="connsiteY4" fmla="*/ 409589 h 409589"/>
                <a:gd name="connsiteX5" fmla="*/ 204795 w 409589"/>
                <a:gd name="connsiteY5" fmla="*/ 307192 h 409589"/>
                <a:gd name="connsiteX6" fmla="*/ 0 w 409589"/>
                <a:gd name="connsiteY6" fmla="*/ 307192 h 409589"/>
                <a:gd name="connsiteX7" fmla="*/ 0 w 409589"/>
                <a:gd name="connsiteY7" fmla="*/ 102397 h 409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589" h="409589">
                  <a:moveTo>
                    <a:pt x="0" y="102397"/>
                  </a:moveTo>
                  <a:lnTo>
                    <a:pt x="204795" y="102397"/>
                  </a:lnTo>
                  <a:lnTo>
                    <a:pt x="204795" y="0"/>
                  </a:lnTo>
                  <a:lnTo>
                    <a:pt x="409589" y="204795"/>
                  </a:lnTo>
                  <a:lnTo>
                    <a:pt x="204795" y="409589"/>
                  </a:lnTo>
                  <a:lnTo>
                    <a:pt x="204795" y="307192"/>
                  </a:lnTo>
                  <a:lnTo>
                    <a:pt x="0" y="307192"/>
                  </a:lnTo>
                  <a:lnTo>
                    <a:pt x="0" y="102397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80000" prstMaterial="plastic">
              <a:bevelT w="50800" h="50800"/>
              <a:bevelB w="25400" h="2540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2872849"/>
                <a:satOff val="-8731"/>
                <a:lumOff val="-118"/>
                <a:alphaOff val="0"/>
              </a:schemeClr>
            </a:fillRef>
            <a:effectRef idx="2">
              <a:schemeClr val="accent2">
                <a:hueOff val="2872849"/>
                <a:satOff val="-8731"/>
                <a:lumOff val="-11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102397" rIns="102397" bIns="102397" numCol="1" spcCol="1270" rtlCol="0" anchor="ctr" anchorCtr="0">
              <a:noAutofit/>
            </a:bodyPr>
            <a:lstStyle/>
            <a:p>
              <a:pPr lvl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900" kern="1200" noProof="0" dirty="0"/>
            </a:p>
          </p:txBody>
        </p:sp>
        <p:sp>
          <p:nvSpPr>
            <p:cNvPr id="25" name="Volný tvar 24"/>
            <p:cNvSpPr/>
            <p:nvPr/>
          </p:nvSpPr>
          <p:spPr>
            <a:xfrm>
              <a:off x="6656769" y="3389620"/>
              <a:ext cx="1215782" cy="1178682"/>
            </a:xfrm>
            <a:custGeom>
              <a:avLst/>
              <a:gdLst>
                <a:gd name="connsiteX0" fmla="*/ 0 w 854489"/>
                <a:gd name="connsiteY0" fmla="*/ 427245 h 854489"/>
                <a:gd name="connsiteX1" fmla="*/ 427245 w 854489"/>
                <a:gd name="connsiteY1" fmla="*/ 0 h 854489"/>
                <a:gd name="connsiteX2" fmla="*/ 854490 w 854489"/>
                <a:gd name="connsiteY2" fmla="*/ 427245 h 854489"/>
                <a:gd name="connsiteX3" fmla="*/ 427245 w 854489"/>
                <a:gd name="connsiteY3" fmla="*/ 854490 h 854489"/>
                <a:gd name="connsiteX4" fmla="*/ 0 w 854489"/>
                <a:gd name="connsiteY4" fmla="*/ 427245 h 854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4489" h="854489">
                  <a:moveTo>
                    <a:pt x="0" y="427245"/>
                  </a:moveTo>
                  <a:cubicBezTo>
                    <a:pt x="0" y="191284"/>
                    <a:pt x="191284" y="0"/>
                    <a:pt x="427245" y="0"/>
                  </a:cubicBezTo>
                  <a:cubicBezTo>
                    <a:pt x="663206" y="0"/>
                    <a:pt x="854490" y="191284"/>
                    <a:pt x="854490" y="427245"/>
                  </a:cubicBezTo>
                  <a:cubicBezTo>
                    <a:pt x="854490" y="663206"/>
                    <a:pt x="663206" y="854490"/>
                    <a:pt x="427245" y="854490"/>
                  </a:cubicBezTo>
                  <a:cubicBezTo>
                    <a:pt x="191284" y="854490"/>
                    <a:pt x="0" y="663206"/>
                    <a:pt x="0" y="42724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3192055"/>
                <a:satOff val="-9701"/>
                <a:lumOff val="-131"/>
                <a:alphaOff val="0"/>
              </a:schemeClr>
            </a:fillRef>
            <a:effectRef idx="2">
              <a:schemeClr val="accent2">
                <a:hueOff val="3192055"/>
                <a:satOff val="-9701"/>
                <a:lumOff val="-13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107" tIns="139107" rIns="139107" bIns="139107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kern="1200" dirty="0">
                  <a:latin typeface="+mj-lt"/>
                </a:rPr>
                <a:t>Vyjádření Rady pracoviště</a:t>
              </a:r>
            </a:p>
          </p:txBody>
        </p:sp>
        <p:sp>
          <p:nvSpPr>
            <p:cNvPr id="26" name="Volný tvar 25"/>
            <p:cNvSpPr/>
            <p:nvPr/>
          </p:nvSpPr>
          <p:spPr>
            <a:xfrm>
              <a:off x="8203479" y="3755589"/>
              <a:ext cx="409589" cy="409589"/>
            </a:xfrm>
            <a:custGeom>
              <a:avLst/>
              <a:gdLst>
                <a:gd name="connsiteX0" fmla="*/ 0 w 409589"/>
                <a:gd name="connsiteY0" fmla="*/ 102397 h 409589"/>
                <a:gd name="connsiteX1" fmla="*/ 204795 w 409589"/>
                <a:gd name="connsiteY1" fmla="*/ 102397 h 409589"/>
                <a:gd name="connsiteX2" fmla="*/ 204795 w 409589"/>
                <a:gd name="connsiteY2" fmla="*/ 0 h 409589"/>
                <a:gd name="connsiteX3" fmla="*/ 409589 w 409589"/>
                <a:gd name="connsiteY3" fmla="*/ 204795 h 409589"/>
                <a:gd name="connsiteX4" fmla="*/ 204795 w 409589"/>
                <a:gd name="connsiteY4" fmla="*/ 409589 h 409589"/>
                <a:gd name="connsiteX5" fmla="*/ 204795 w 409589"/>
                <a:gd name="connsiteY5" fmla="*/ 307192 h 409589"/>
                <a:gd name="connsiteX6" fmla="*/ 0 w 409589"/>
                <a:gd name="connsiteY6" fmla="*/ 307192 h 409589"/>
                <a:gd name="connsiteX7" fmla="*/ 0 w 409589"/>
                <a:gd name="connsiteY7" fmla="*/ 102397 h 409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589" h="409589">
                  <a:moveTo>
                    <a:pt x="0" y="102397"/>
                  </a:moveTo>
                  <a:lnTo>
                    <a:pt x="204795" y="102397"/>
                  </a:lnTo>
                  <a:lnTo>
                    <a:pt x="204795" y="0"/>
                  </a:lnTo>
                  <a:lnTo>
                    <a:pt x="409589" y="204795"/>
                  </a:lnTo>
                  <a:lnTo>
                    <a:pt x="204795" y="409589"/>
                  </a:lnTo>
                  <a:lnTo>
                    <a:pt x="204795" y="307192"/>
                  </a:lnTo>
                  <a:lnTo>
                    <a:pt x="0" y="307192"/>
                  </a:lnTo>
                  <a:lnTo>
                    <a:pt x="0" y="102397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80000" prstMaterial="plastic">
              <a:bevelT w="50800" h="50800"/>
              <a:bevelB w="25400" h="2540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3830465"/>
                <a:satOff val="-11641"/>
                <a:lumOff val="-157"/>
                <a:alphaOff val="0"/>
              </a:schemeClr>
            </a:fillRef>
            <a:effectRef idx="2">
              <a:schemeClr val="accent2">
                <a:hueOff val="3830465"/>
                <a:satOff val="-11641"/>
                <a:lumOff val="-15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102397" rIns="102397" bIns="102397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900" kern="1200"/>
            </a:p>
          </p:txBody>
        </p:sp>
        <p:sp>
          <p:nvSpPr>
            <p:cNvPr id="27" name="Volný tvar 26"/>
            <p:cNvSpPr/>
            <p:nvPr/>
          </p:nvSpPr>
          <p:spPr>
            <a:xfrm>
              <a:off x="8938652" y="3384669"/>
              <a:ext cx="1215782" cy="1178682"/>
            </a:xfrm>
            <a:custGeom>
              <a:avLst/>
              <a:gdLst>
                <a:gd name="connsiteX0" fmla="*/ 0 w 854489"/>
                <a:gd name="connsiteY0" fmla="*/ 427245 h 854489"/>
                <a:gd name="connsiteX1" fmla="*/ 427245 w 854489"/>
                <a:gd name="connsiteY1" fmla="*/ 0 h 854489"/>
                <a:gd name="connsiteX2" fmla="*/ 854490 w 854489"/>
                <a:gd name="connsiteY2" fmla="*/ 427245 h 854489"/>
                <a:gd name="connsiteX3" fmla="*/ 427245 w 854489"/>
                <a:gd name="connsiteY3" fmla="*/ 854490 h 854489"/>
                <a:gd name="connsiteX4" fmla="*/ 0 w 854489"/>
                <a:gd name="connsiteY4" fmla="*/ 427245 h 854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4489" h="854489">
                  <a:moveTo>
                    <a:pt x="0" y="427245"/>
                  </a:moveTo>
                  <a:cubicBezTo>
                    <a:pt x="0" y="191284"/>
                    <a:pt x="191284" y="0"/>
                    <a:pt x="427245" y="0"/>
                  </a:cubicBezTo>
                  <a:cubicBezTo>
                    <a:pt x="663206" y="0"/>
                    <a:pt x="854490" y="191284"/>
                    <a:pt x="854490" y="427245"/>
                  </a:cubicBezTo>
                  <a:cubicBezTo>
                    <a:pt x="854490" y="663206"/>
                    <a:pt x="663206" y="854490"/>
                    <a:pt x="427245" y="854490"/>
                  </a:cubicBezTo>
                  <a:cubicBezTo>
                    <a:pt x="191284" y="854490"/>
                    <a:pt x="0" y="663206"/>
                    <a:pt x="0" y="42724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3990068"/>
                <a:satOff val="-12126"/>
                <a:lumOff val="-163"/>
                <a:alphaOff val="0"/>
              </a:schemeClr>
            </a:fillRef>
            <a:effectRef idx="2">
              <a:schemeClr val="accent2">
                <a:hueOff val="3990068"/>
                <a:satOff val="-12126"/>
                <a:lumOff val="-16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107" tIns="139107" rIns="139107" bIns="139107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kern="1200" dirty="0">
                  <a:latin typeface="+mj-lt"/>
                </a:rPr>
                <a:t>Finální podoba návrhu projektu</a:t>
              </a:r>
            </a:p>
          </p:txBody>
        </p:sp>
        <p:sp>
          <p:nvSpPr>
            <p:cNvPr id="28" name="Volný tvar 27"/>
            <p:cNvSpPr/>
            <p:nvPr/>
          </p:nvSpPr>
          <p:spPr>
            <a:xfrm>
              <a:off x="9340607" y="2932404"/>
              <a:ext cx="415145" cy="414132"/>
            </a:xfrm>
            <a:custGeom>
              <a:avLst/>
              <a:gdLst>
                <a:gd name="connsiteX0" fmla="*/ 0 w 310882"/>
                <a:gd name="connsiteY0" fmla="*/ 155441 h 413526"/>
                <a:gd name="connsiteX1" fmla="*/ 155441 w 310882"/>
                <a:gd name="connsiteY1" fmla="*/ 0 h 413526"/>
                <a:gd name="connsiteX2" fmla="*/ 310882 w 310882"/>
                <a:gd name="connsiteY2" fmla="*/ 155441 h 413526"/>
                <a:gd name="connsiteX3" fmla="*/ 233162 w 310882"/>
                <a:gd name="connsiteY3" fmla="*/ 155441 h 413526"/>
                <a:gd name="connsiteX4" fmla="*/ 233162 w 310882"/>
                <a:gd name="connsiteY4" fmla="*/ 413526 h 413526"/>
                <a:gd name="connsiteX5" fmla="*/ 77721 w 310882"/>
                <a:gd name="connsiteY5" fmla="*/ 413526 h 413526"/>
                <a:gd name="connsiteX6" fmla="*/ 77721 w 310882"/>
                <a:gd name="connsiteY6" fmla="*/ 155441 h 413526"/>
                <a:gd name="connsiteX7" fmla="*/ 0 w 310882"/>
                <a:gd name="connsiteY7" fmla="*/ 155441 h 413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10882" h="413526">
                  <a:moveTo>
                    <a:pt x="0" y="155441"/>
                  </a:moveTo>
                  <a:lnTo>
                    <a:pt x="155441" y="0"/>
                  </a:lnTo>
                  <a:lnTo>
                    <a:pt x="310882" y="155441"/>
                  </a:lnTo>
                  <a:lnTo>
                    <a:pt x="233162" y="155441"/>
                  </a:lnTo>
                  <a:lnTo>
                    <a:pt x="233162" y="413526"/>
                  </a:lnTo>
                  <a:lnTo>
                    <a:pt x="77721" y="413526"/>
                  </a:lnTo>
                  <a:lnTo>
                    <a:pt x="77721" y="155441"/>
                  </a:lnTo>
                  <a:lnTo>
                    <a:pt x="0" y="15544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80000" prstMaterial="plastic">
              <a:bevelT w="50800" h="50800"/>
              <a:bevelB w="25400" h="2540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4788082"/>
                <a:satOff val="-14551"/>
                <a:lumOff val="-196"/>
                <a:alphaOff val="0"/>
              </a:schemeClr>
            </a:fillRef>
            <a:effectRef idx="2">
              <a:schemeClr val="accent2">
                <a:hueOff val="4788082"/>
                <a:satOff val="-14551"/>
                <a:lumOff val="-19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721" tIns="77721" rIns="77720" bIns="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900" kern="1200"/>
            </a:p>
          </p:txBody>
        </p:sp>
        <p:sp>
          <p:nvSpPr>
            <p:cNvPr id="29" name="Volný tvar 28"/>
            <p:cNvSpPr/>
            <p:nvPr/>
          </p:nvSpPr>
          <p:spPr>
            <a:xfrm>
              <a:off x="8899263" y="1499085"/>
              <a:ext cx="1304741" cy="1369820"/>
            </a:xfrm>
            <a:custGeom>
              <a:avLst/>
              <a:gdLst>
                <a:gd name="connsiteX0" fmla="*/ 0 w 1033931"/>
                <a:gd name="connsiteY0" fmla="*/ 516966 h 1033931"/>
                <a:gd name="connsiteX1" fmla="*/ 516966 w 1033931"/>
                <a:gd name="connsiteY1" fmla="*/ 0 h 1033931"/>
                <a:gd name="connsiteX2" fmla="*/ 1033932 w 1033931"/>
                <a:gd name="connsiteY2" fmla="*/ 516966 h 1033931"/>
                <a:gd name="connsiteX3" fmla="*/ 516966 w 1033931"/>
                <a:gd name="connsiteY3" fmla="*/ 1033932 h 1033931"/>
                <a:gd name="connsiteX4" fmla="*/ 0 w 1033931"/>
                <a:gd name="connsiteY4" fmla="*/ 516966 h 1033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3931" h="1033931">
                  <a:moveTo>
                    <a:pt x="0" y="516966"/>
                  </a:moveTo>
                  <a:cubicBezTo>
                    <a:pt x="0" y="231454"/>
                    <a:pt x="231454" y="0"/>
                    <a:pt x="516966" y="0"/>
                  </a:cubicBezTo>
                  <a:cubicBezTo>
                    <a:pt x="802478" y="0"/>
                    <a:pt x="1033932" y="231454"/>
                    <a:pt x="1033932" y="516966"/>
                  </a:cubicBezTo>
                  <a:cubicBezTo>
                    <a:pt x="1033932" y="802478"/>
                    <a:pt x="802478" y="1033932"/>
                    <a:pt x="516966" y="1033932"/>
                  </a:cubicBezTo>
                  <a:cubicBezTo>
                    <a:pt x="231454" y="1033932"/>
                    <a:pt x="0" y="802478"/>
                    <a:pt x="0" y="516966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4788082"/>
                <a:satOff val="-14551"/>
                <a:lumOff val="-196"/>
                <a:alphaOff val="0"/>
              </a:schemeClr>
            </a:fillRef>
            <a:effectRef idx="2">
              <a:schemeClr val="accent2">
                <a:hueOff val="4788082"/>
                <a:satOff val="-14551"/>
                <a:lumOff val="-19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1736" tIns="171736" rIns="171736" bIns="171736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400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Podaný projekt</a:t>
              </a:r>
            </a:p>
          </p:txBody>
        </p:sp>
      </p:grpSp>
      <p:sp>
        <p:nvSpPr>
          <p:cNvPr id="3" name="Volný tvar 25">
            <a:extLst>
              <a:ext uri="{FF2B5EF4-FFF2-40B4-BE49-F238E27FC236}">
                <a16:creationId xmlns:a16="http://schemas.microsoft.com/office/drawing/2014/main" id="{7B596548-0562-0267-83B5-4E9361B767DC}"/>
              </a:ext>
            </a:extLst>
          </p:cNvPr>
          <p:cNvSpPr/>
          <p:nvPr/>
        </p:nvSpPr>
        <p:spPr>
          <a:xfrm rot="5400000">
            <a:off x="7489879" y="4883014"/>
            <a:ext cx="432000" cy="432000"/>
          </a:xfrm>
          <a:custGeom>
            <a:avLst/>
            <a:gdLst>
              <a:gd name="connsiteX0" fmla="*/ 0 w 409589"/>
              <a:gd name="connsiteY0" fmla="*/ 102397 h 409589"/>
              <a:gd name="connsiteX1" fmla="*/ 204795 w 409589"/>
              <a:gd name="connsiteY1" fmla="*/ 102397 h 409589"/>
              <a:gd name="connsiteX2" fmla="*/ 204795 w 409589"/>
              <a:gd name="connsiteY2" fmla="*/ 0 h 409589"/>
              <a:gd name="connsiteX3" fmla="*/ 409589 w 409589"/>
              <a:gd name="connsiteY3" fmla="*/ 204795 h 409589"/>
              <a:gd name="connsiteX4" fmla="*/ 204795 w 409589"/>
              <a:gd name="connsiteY4" fmla="*/ 409589 h 409589"/>
              <a:gd name="connsiteX5" fmla="*/ 204795 w 409589"/>
              <a:gd name="connsiteY5" fmla="*/ 307192 h 409589"/>
              <a:gd name="connsiteX6" fmla="*/ 0 w 409589"/>
              <a:gd name="connsiteY6" fmla="*/ 307192 h 409589"/>
              <a:gd name="connsiteX7" fmla="*/ 0 w 409589"/>
              <a:gd name="connsiteY7" fmla="*/ 102397 h 409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9589" h="409589">
                <a:moveTo>
                  <a:pt x="0" y="102397"/>
                </a:moveTo>
                <a:lnTo>
                  <a:pt x="204795" y="102397"/>
                </a:lnTo>
                <a:lnTo>
                  <a:pt x="204795" y="0"/>
                </a:lnTo>
                <a:lnTo>
                  <a:pt x="409589" y="204795"/>
                </a:lnTo>
                <a:lnTo>
                  <a:pt x="204795" y="409589"/>
                </a:lnTo>
                <a:lnTo>
                  <a:pt x="204795" y="307192"/>
                </a:lnTo>
                <a:lnTo>
                  <a:pt x="0" y="307192"/>
                </a:lnTo>
                <a:lnTo>
                  <a:pt x="0" y="102397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3830465"/>
              <a:satOff val="-11641"/>
              <a:lumOff val="-157"/>
              <a:alphaOff val="0"/>
            </a:schemeClr>
          </a:fillRef>
          <a:effectRef idx="2">
            <a:schemeClr val="accent2">
              <a:hueOff val="3830465"/>
              <a:satOff val="-11641"/>
              <a:lumOff val="-15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02397" rIns="102397" bIns="102397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s-CZ" sz="900" kern="1200"/>
          </a:p>
        </p:txBody>
      </p:sp>
      <p:sp>
        <p:nvSpPr>
          <p:cNvPr id="4" name="Volný tvar 22">
            <a:extLst>
              <a:ext uri="{FF2B5EF4-FFF2-40B4-BE49-F238E27FC236}">
                <a16:creationId xmlns:a16="http://schemas.microsoft.com/office/drawing/2014/main" id="{F2FAED27-25F8-7BE6-1A5B-305891C689F7}"/>
              </a:ext>
            </a:extLst>
          </p:cNvPr>
          <p:cNvSpPr/>
          <p:nvPr/>
        </p:nvSpPr>
        <p:spPr>
          <a:xfrm>
            <a:off x="7106973" y="5376284"/>
            <a:ext cx="1188000" cy="1188000"/>
          </a:xfrm>
          <a:custGeom>
            <a:avLst/>
            <a:gdLst>
              <a:gd name="connsiteX0" fmla="*/ 0 w 854489"/>
              <a:gd name="connsiteY0" fmla="*/ 427245 h 854489"/>
              <a:gd name="connsiteX1" fmla="*/ 427245 w 854489"/>
              <a:gd name="connsiteY1" fmla="*/ 0 h 854489"/>
              <a:gd name="connsiteX2" fmla="*/ 854490 w 854489"/>
              <a:gd name="connsiteY2" fmla="*/ 427245 h 854489"/>
              <a:gd name="connsiteX3" fmla="*/ 427245 w 854489"/>
              <a:gd name="connsiteY3" fmla="*/ 854490 h 854489"/>
              <a:gd name="connsiteX4" fmla="*/ 0 w 854489"/>
              <a:gd name="connsiteY4" fmla="*/ 427245 h 854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4489" h="854489">
                <a:moveTo>
                  <a:pt x="0" y="427245"/>
                </a:moveTo>
                <a:cubicBezTo>
                  <a:pt x="0" y="191284"/>
                  <a:pt x="191284" y="0"/>
                  <a:pt x="427245" y="0"/>
                </a:cubicBezTo>
                <a:cubicBezTo>
                  <a:pt x="663206" y="0"/>
                  <a:pt x="854490" y="191284"/>
                  <a:pt x="854490" y="427245"/>
                </a:cubicBezTo>
                <a:cubicBezTo>
                  <a:pt x="854490" y="663206"/>
                  <a:pt x="663206" y="854490"/>
                  <a:pt x="427245" y="854490"/>
                </a:cubicBezTo>
                <a:cubicBezTo>
                  <a:pt x="191284" y="854490"/>
                  <a:pt x="0" y="663206"/>
                  <a:pt x="0" y="427245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2394041"/>
              <a:satOff val="-7276"/>
              <a:lumOff val="-98"/>
              <a:alphaOff val="0"/>
            </a:schemeClr>
          </a:fillRef>
          <a:effectRef idx="2">
            <a:schemeClr val="accent2">
              <a:hueOff val="2394041"/>
              <a:satOff val="-7276"/>
              <a:lumOff val="-9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107" tIns="139107" rIns="139107" bIns="139107" numCol="1" spcCol="1270" rtlCol="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1400" kern="1200" noProof="0" dirty="0"/>
              <a:t>Zamítnutí Radou pracoviště</a:t>
            </a:r>
          </a:p>
        </p:txBody>
      </p:sp>
      <p:sp>
        <p:nvSpPr>
          <p:cNvPr id="5" name="Volný tvar 21">
            <a:extLst>
              <a:ext uri="{FF2B5EF4-FFF2-40B4-BE49-F238E27FC236}">
                <a16:creationId xmlns:a16="http://schemas.microsoft.com/office/drawing/2014/main" id="{A3B70964-479D-2364-2EA5-88BC4E7D7D48}"/>
              </a:ext>
            </a:extLst>
          </p:cNvPr>
          <p:cNvSpPr/>
          <p:nvPr/>
        </p:nvSpPr>
        <p:spPr>
          <a:xfrm rot="10800000">
            <a:off x="4594254" y="3010360"/>
            <a:ext cx="431999" cy="432000"/>
          </a:xfrm>
          <a:custGeom>
            <a:avLst/>
            <a:gdLst>
              <a:gd name="connsiteX0" fmla="*/ 0 w 409589"/>
              <a:gd name="connsiteY0" fmla="*/ 204795 h 409589"/>
              <a:gd name="connsiteX1" fmla="*/ 102397 w 409589"/>
              <a:gd name="connsiteY1" fmla="*/ 204795 h 409589"/>
              <a:gd name="connsiteX2" fmla="*/ 102397 w 409589"/>
              <a:gd name="connsiteY2" fmla="*/ 0 h 409589"/>
              <a:gd name="connsiteX3" fmla="*/ 307192 w 409589"/>
              <a:gd name="connsiteY3" fmla="*/ 0 h 409589"/>
              <a:gd name="connsiteX4" fmla="*/ 307192 w 409589"/>
              <a:gd name="connsiteY4" fmla="*/ 204795 h 409589"/>
              <a:gd name="connsiteX5" fmla="*/ 409589 w 409589"/>
              <a:gd name="connsiteY5" fmla="*/ 204795 h 409589"/>
              <a:gd name="connsiteX6" fmla="*/ 204795 w 409589"/>
              <a:gd name="connsiteY6" fmla="*/ 409589 h 409589"/>
              <a:gd name="connsiteX7" fmla="*/ 0 w 409589"/>
              <a:gd name="connsiteY7" fmla="*/ 204795 h 409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9589" h="409589">
                <a:moveTo>
                  <a:pt x="0" y="204795"/>
                </a:moveTo>
                <a:lnTo>
                  <a:pt x="102397" y="204795"/>
                </a:lnTo>
                <a:lnTo>
                  <a:pt x="102397" y="0"/>
                </a:lnTo>
                <a:lnTo>
                  <a:pt x="307192" y="0"/>
                </a:lnTo>
                <a:lnTo>
                  <a:pt x="307192" y="204795"/>
                </a:lnTo>
                <a:lnTo>
                  <a:pt x="409589" y="204795"/>
                </a:lnTo>
                <a:lnTo>
                  <a:pt x="204795" y="409589"/>
                </a:lnTo>
                <a:lnTo>
                  <a:pt x="0" y="204795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1915233"/>
              <a:satOff val="-5820"/>
              <a:lumOff val="-78"/>
              <a:alphaOff val="0"/>
            </a:schemeClr>
          </a:fillRef>
          <a:effectRef idx="2">
            <a:schemeClr val="accent2">
              <a:hueOff val="1915233"/>
              <a:satOff val="-5820"/>
              <a:lumOff val="-7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397" tIns="0" rIns="102397" bIns="102397" numCol="1" spcCol="1270" rtlCol="0" anchor="ctr" anchorCtr="0">
            <a:noAutofit/>
          </a:bodyPr>
          <a:lstStyle/>
          <a:p>
            <a:pPr lvl="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s-CZ" sz="900" kern="1200" noProof="0" dirty="0"/>
          </a:p>
        </p:txBody>
      </p:sp>
      <p:sp>
        <p:nvSpPr>
          <p:cNvPr id="6" name="Volný tvar 22">
            <a:extLst>
              <a:ext uri="{FF2B5EF4-FFF2-40B4-BE49-F238E27FC236}">
                <a16:creationId xmlns:a16="http://schemas.microsoft.com/office/drawing/2014/main" id="{A3985022-3B17-AE62-9FEF-756ADA70A6EC}"/>
              </a:ext>
            </a:extLst>
          </p:cNvPr>
          <p:cNvSpPr/>
          <p:nvPr/>
        </p:nvSpPr>
        <p:spPr>
          <a:xfrm>
            <a:off x="4229301" y="1790403"/>
            <a:ext cx="1188000" cy="1188000"/>
          </a:xfrm>
          <a:custGeom>
            <a:avLst/>
            <a:gdLst>
              <a:gd name="connsiteX0" fmla="*/ 0 w 854489"/>
              <a:gd name="connsiteY0" fmla="*/ 427245 h 854489"/>
              <a:gd name="connsiteX1" fmla="*/ 427245 w 854489"/>
              <a:gd name="connsiteY1" fmla="*/ 0 h 854489"/>
              <a:gd name="connsiteX2" fmla="*/ 854490 w 854489"/>
              <a:gd name="connsiteY2" fmla="*/ 427245 h 854489"/>
              <a:gd name="connsiteX3" fmla="*/ 427245 w 854489"/>
              <a:gd name="connsiteY3" fmla="*/ 854490 h 854489"/>
              <a:gd name="connsiteX4" fmla="*/ 0 w 854489"/>
              <a:gd name="connsiteY4" fmla="*/ 427245 h 854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4489" h="854489">
                <a:moveTo>
                  <a:pt x="0" y="427245"/>
                </a:moveTo>
                <a:cubicBezTo>
                  <a:pt x="0" y="191284"/>
                  <a:pt x="191284" y="0"/>
                  <a:pt x="427245" y="0"/>
                </a:cubicBezTo>
                <a:cubicBezTo>
                  <a:pt x="663206" y="0"/>
                  <a:pt x="854490" y="191284"/>
                  <a:pt x="854490" y="427245"/>
                </a:cubicBezTo>
                <a:cubicBezTo>
                  <a:pt x="854490" y="663206"/>
                  <a:pt x="663206" y="854490"/>
                  <a:pt x="427245" y="854490"/>
                </a:cubicBezTo>
                <a:cubicBezTo>
                  <a:pt x="191284" y="854490"/>
                  <a:pt x="0" y="663206"/>
                  <a:pt x="0" y="427245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2394041"/>
              <a:satOff val="-7276"/>
              <a:lumOff val="-98"/>
              <a:alphaOff val="0"/>
            </a:schemeClr>
          </a:fillRef>
          <a:effectRef idx="2">
            <a:schemeClr val="accent2">
              <a:hueOff val="2394041"/>
              <a:satOff val="-7276"/>
              <a:lumOff val="-9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107" tIns="139107" rIns="139107" bIns="139107" numCol="1" spcCol="1270" rtlCol="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1400" kern="1200" noProof="0" dirty="0"/>
              <a:t>Spolupráce</a:t>
            </a:r>
            <a:r>
              <a:rPr lang="cs-CZ" sz="1600" kern="1200" noProof="0" dirty="0"/>
              <a:t> s THS, PM</a:t>
            </a:r>
          </a:p>
        </p:txBody>
      </p:sp>
    </p:spTree>
    <p:extLst>
      <p:ext uri="{BB962C8B-B14F-4D97-AF65-F5344CB8AC3E}">
        <p14:creationId xmlns:p14="http://schemas.microsoft.com/office/powerpoint/2010/main" val="4084789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00002" y="98565"/>
            <a:ext cx="9905998" cy="1478570"/>
          </a:xfrm>
        </p:spPr>
        <p:txBody>
          <a:bodyPr/>
          <a:lstStyle/>
          <a:p>
            <a:pPr algn="ctr"/>
            <a:r>
              <a:rPr lang="cs-CZ" dirty="0"/>
              <a:t>KDE LZE NALÉZT PODKLADY</a:t>
            </a:r>
          </a:p>
        </p:txBody>
      </p:sp>
      <p:sp>
        <p:nvSpPr>
          <p:cNvPr id="9" name="Šipka doprava 8"/>
          <p:cNvSpPr/>
          <p:nvPr/>
        </p:nvSpPr>
        <p:spPr>
          <a:xfrm rot="5400000">
            <a:off x="5875605" y="1346197"/>
            <a:ext cx="55345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prava 9"/>
          <p:cNvSpPr/>
          <p:nvPr/>
        </p:nvSpPr>
        <p:spPr>
          <a:xfrm rot="5400000">
            <a:off x="5861987" y="4029435"/>
            <a:ext cx="55345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3AC8403-C441-0F66-9B77-9264E242A515}"/>
              </a:ext>
            </a:extLst>
          </p:cNvPr>
          <p:cNvSpPr txBox="1"/>
          <p:nvPr/>
        </p:nvSpPr>
        <p:spPr>
          <a:xfrm>
            <a:off x="3205662" y="4786373"/>
            <a:ext cx="7203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cs-CZ" sz="2800" dirty="0">
                <a:latin typeface="+mj-lt"/>
              </a:rPr>
              <a:t>SMĚRNICE 23 GAČR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cs-CZ" sz="2800" dirty="0">
                <a:latin typeface="+mj-lt"/>
              </a:rPr>
              <a:t>SMĚRNICE 24 OSTATNÍ POSKYTOVATELÉ</a:t>
            </a:r>
          </a:p>
        </p:txBody>
      </p:sp>
      <p:sp>
        <p:nvSpPr>
          <p:cNvPr id="11" name="Obdélník: se zakulacenými rohy 10">
            <a:extLst>
              <a:ext uri="{FF2B5EF4-FFF2-40B4-BE49-F238E27FC236}">
                <a16:creationId xmlns:a16="http://schemas.microsoft.com/office/drawing/2014/main" id="{9A0FF96B-73A6-C500-FE6B-0F27D65D2E19}"/>
              </a:ext>
            </a:extLst>
          </p:cNvPr>
          <p:cNvSpPr/>
          <p:nvPr/>
        </p:nvSpPr>
        <p:spPr>
          <a:xfrm>
            <a:off x="1425389" y="2079812"/>
            <a:ext cx="9448800" cy="1676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rPr>
              <a:t>INTRANET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rPr>
              <a:t>INTERNÍ PŘEDPISY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rPr>
              <a:t>PŘEDPISY A SMĚRNICE PSÚ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rPr>
              <a:t>INTRANET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rPr>
              <a:t>PROJEKTOVÁ PODPORA</a:t>
            </a:r>
            <a:b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rPr>
            </a:br>
            <a:r>
              <a:rPr lang="cs-CZ" sz="2000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(</a:t>
            </a:r>
            <a:r>
              <a:rPr lang="cs-CZ" sz="1600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Přehled aktuálních grantových výzev)</a:t>
            </a:r>
            <a:endParaRPr lang="cs-CZ" sz="2400" i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B3134CB8-9C65-6176-80E2-AB46CE817668}"/>
              </a:ext>
            </a:extLst>
          </p:cNvPr>
          <p:cNvCxnSpPr/>
          <p:nvPr/>
        </p:nvCxnSpPr>
        <p:spPr>
          <a:xfrm>
            <a:off x="3845859" y="2617694"/>
            <a:ext cx="0" cy="188259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F3E6A42A-6036-63E2-D375-09E346C3A986}"/>
              </a:ext>
            </a:extLst>
          </p:cNvPr>
          <p:cNvCxnSpPr/>
          <p:nvPr/>
        </p:nvCxnSpPr>
        <p:spPr>
          <a:xfrm>
            <a:off x="3845858" y="3173505"/>
            <a:ext cx="0" cy="188259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Přímá spojnice se šipkou 19">
            <a:extLst>
              <a:ext uri="{FF2B5EF4-FFF2-40B4-BE49-F238E27FC236}">
                <a16:creationId xmlns:a16="http://schemas.microsoft.com/office/drawing/2014/main" id="{9E8A8D7D-B82A-2A71-6B8E-C5E3290522C8}"/>
              </a:ext>
            </a:extLst>
          </p:cNvPr>
          <p:cNvCxnSpPr/>
          <p:nvPr/>
        </p:nvCxnSpPr>
        <p:spPr>
          <a:xfrm>
            <a:off x="8444753" y="2590800"/>
            <a:ext cx="0" cy="188259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256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4E5D51F4-4B2C-4E92-AD42-C0F8079BD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90ADF90-29DF-49C2-92C5-E75C306EDE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100" y="-11384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2" name="Rectangle 5">
              <a:extLst>
                <a:ext uri="{FF2B5EF4-FFF2-40B4-BE49-F238E27FC236}">
                  <a16:creationId xmlns:a16="http://schemas.microsoft.com/office/drawing/2014/main" id="{8D94EBD0-9E98-49B5-BCBB-C0E75E659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3" name="Freeform 6">
              <a:extLst>
                <a:ext uri="{FF2B5EF4-FFF2-40B4-BE49-F238E27FC236}">
                  <a16:creationId xmlns:a16="http://schemas.microsoft.com/office/drawing/2014/main" id="{D234D58E-884C-476F-9B2D-7E6C29BCD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4" name="Freeform 7">
              <a:extLst>
                <a:ext uri="{FF2B5EF4-FFF2-40B4-BE49-F238E27FC236}">
                  <a16:creationId xmlns:a16="http://schemas.microsoft.com/office/drawing/2014/main" id="{6146033F-CB0A-44E4-A16A-95C026C90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5" name="Freeform 8">
              <a:extLst>
                <a:ext uri="{FF2B5EF4-FFF2-40B4-BE49-F238E27FC236}">
                  <a16:creationId xmlns:a16="http://schemas.microsoft.com/office/drawing/2014/main" id="{22004D0A-5BA4-4D6F-AE5B-BCCF1CDBD6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6" name="Freeform 9">
              <a:extLst>
                <a:ext uri="{FF2B5EF4-FFF2-40B4-BE49-F238E27FC236}">
                  <a16:creationId xmlns:a16="http://schemas.microsoft.com/office/drawing/2014/main" id="{19D61DD8-7030-4EF7-974E-9F87E80553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7" name="Freeform 10">
              <a:extLst>
                <a:ext uri="{FF2B5EF4-FFF2-40B4-BE49-F238E27FC236}">
                  <a16:creationId xmlns:a16="http://schemas.microsoft.com/office/drawing/2014/main" id="{79CE806A-0577-41E9-8F07-B6A7EFB4E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8" name="Freeform 11">
              <a:extLst>
                <a:ext uri="{FF2B5EF4-FFF2-40B4-BE49-F238E27FC236}">
                  <a16:creationId xmlns:a16="http://schemas.microsoft.com/office/drawing/2014/main" id="{6F58E8F2-EAC5-477C-93D6-1AC0E034F7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9" name="Freeform 12">
              <a:extLst>
                <a:ext uri="{FF2B5EF4-FFF2-40B4-BE49-F238E27FC236}">
                  <a16:creationId xmlns:a16="http://schemas.microsoft.com/office/drawing/2014/main" id="{E90C5478-265D-4D73-8259-A0369435CE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0" name="Freeform 13">
              <a:extLst>
                <a:ext uri="{FF2B5EF4-FFF2-40B4-BE49-F238E27FC236}">
                  <a16:creationId xmlns:a16="http://schemas.microsoft.com/office/drawing/2014/main" id="{AB688B6B-CD3A-4D50-B661-3BFFEE2D3C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" name="Freeform 14">
              <a:extLst>
                <a:ext uri="{FF2B5EF4-FFF2-40B4-BE49-F238E27FC236}">
                  <a16:creationId xmlns:a16="http://schemas.microsoft.com/office/drawing/2014/main" id="{222BB8A2-A9CF-40A0-92DC-F2456B8B72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" name="Freeform 15">
              <a:extLst>
                <a:ext uri="{FF2B5EF4-FFF2-40B4-BE49-F238E27FC236}">
                  <a16:creationId xmlns:a16="http://schemas.microsoft.com/office/drawing/2014/main" id="{E920BBCC-C237-4B3E-B2DA-B8172A392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3" name="Line 16">
              <a:extLst>
                <a:ext uri="{FF2B5EF4-FFF2-40B4-BE49-F238E27FC236}">
                  <a16:creationId xmlns:a16="http://schemas.microsoft.com/office/drawing/2014/main" id="{8A6B29A0-A4F7-448E-88D5-26F690D81F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4" name="Freeform 17">
              <a:extLst>
                <a:ext uri="{FF2B5EF4-FFF2-40B4-BE49-F238E27FC236}">
                  <a16:creationId xmlns:a16="http://schemas.microsoft.com/office/drawing/2014/main" id="{B52A6476-E345-40C8-AE07-B93E8A7E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5" name="Freeform 18">
              <a:extLst>
                <a:ext uri="{FF2B5EF4-FFF2-40B4-BE49-F238E27FC236}">
                  <a16:creationId xmlns:a16="http://schemas.microsoft.com/office/drawing/2014/main" id="{518D32FD-7EA1-4C43-AA4B-B9E10B684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" name="Freeform 19">
              <a:extLst>
                <a:ext uri="{FF2B5EF4-FFF2-40B4-BE49-F238E27FC236}">
                  <a16:creationId xmlns:a16="http://schemas.microsoft.com/office/drawing/2014/main" id="{4AA62115-722D-4045-AE1B-771314CA25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7" name="Freeform 20">
              <a:extLst>
                <a:ext uri="{FF2B5EF4-FFF2-40B4-BE49-F238E27FC236}">
                  <a16:creationId xmlns:a16="http://schemas.microsoft.com/office/drawing/2014/main" id="{2C94E681-7784-4E31-B5B5-DDBF9C6143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" name="Rectangle 21">
              <a:extLst>
                <a:ext uri="{FF2B5EF4-FFF2-40B4-BE49-F238E27FC236}">
                  <a16:creationId xmlns:a16="http://schemas.microsoft.com/office/drawing/2014/main" id="{9578B6A7-2499-4CFF-A6E5-0FDB1B8A27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" name="Freeform 22">
              <a:extLst>
                <a:ext uri="{FF2B5EF4-FFF2-40B4-BE49-F238E27FC236}">
                  <a16:creationId xmlns:a16="http://schemas.microsoft.com/office/drawing/2014/main" id="{16B8D001-28C9-49CB-9B96-4D67E218C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0" name="Freeform 23">
              <a:extLst>
                <a:ext uri="{FF2B5EF4-FFF2-40B4-BE49-F238E27FC236}">
                  <a16:creationId xmlns:a16="http://schemas.microsoft.com/office/drawing/2014/main" id="{90576248-23CA-477D-A630-4EA4F06F86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1" name="Freeform 24">
              <a:extLst>
                <a:ext uri="{FF2B5EF4-FFF2-40B4-BE49-F238E27FC236}">
                  <a16:creationId xmlns:a16="http://schemas.microsoft.com/office/drawing/2014/main" id="{29F00424-4DC1-4DD5-B429-EB428628A6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" name="Freeform 25">
              <a:extLst>
                <a:ext uri="{FF2B5EF4-FFF2-40B4-BE49-F238E27FC236}">
                  <a16:creationId xmlns:a16="http://schemas.microsoft.com/office/drawing/2014/main" id="{4D03BC62-061A-46A3-AEB3-75C125F3A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3" name="Freeform 26">
              <a:extLst>
                <a:ext uri="{FF2B5EF4-FFF2-40B4-BE49-F238E27FC236}">
                  <a16:creationId xmlns:a16="http://schemas.microsoft.com/office/drawing/2014/main" id="{7C0B4D4C-7EC6-47E0-8F9C-E0C4BCCE1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4" name="Freeform 27">
              <a:extLst>
                <a:ext uri="{FF2B5EF4-FFF2-40B4-BE49-F238E27FC236}">
                  <a16:creationId xmlns:a16="http://schemas.microsoft.com/office/drawing/2014/main" id="{346BF759-C964-4656-9724-9F6B9E75F6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5" name="Freeform 28">
              <a:extLst>
                <a:ext uri="{FF2B5EF4-FFF2-40B4-BE49-F238E27FC236}">
                  <a16:creationId xmlns:a16="http://schemas.microsoft.com/office/drawing/2014/main" id="{21A41F6C-9A3A-4A88-8369-173CEC967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6" name="Freeform 29">
              <a:extLst>
                <a:ext uri="{FF2B5EF4-FFF2-40B4-BE49-F238E27FC236}">
                  <a16:creationId xmlns:a16="http://schemas.microsoft.com/office/drawing/2014/main" id="{C7719558-E4BA-41E1-AE9B-8B7C2826D1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7" name="Freeform 30">
              <a:extLst>
                <a:ext uri="{FF2B5EF4-FFF2-40B4-BE49-F238E27FC236}">
                  <a16:creationId xmlns:a16="http://schemas.microsoft.com/office/drawing/2014/main" id="{685AD44B-443D-473E-BBE4-6877C1AF7C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8" name="Freeform 31">
              <a:extLst>
                <a:ext uri="{FF2B5EF4-FFF2-40B4-BE49-F238E27FC236}">
                  <a16:creationId xmlns:a16="http://schemas.microsoft.com/office/drawing/2014/main" id="{59D25FFB-6A08-4A00-8BE1-8C987B3D9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pic>
        <p:nvPicPr>
          <p:cNvPr id="90" name="Picture 2">
            <a:extLst>
              <a:ext uri="{FF2B5EF4-FFF2-40B4-BE49-F238E27FC236}">
                <a16:creationId xmlns:a16="http://schemas.microsoft.com/office/drawing/2014/main" id="{E642A42B-C95B-433E-9A81-2174F7287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:dgm="http://schemas.openxmlformats.org/drawingml/2006/diagram" xmlns:p14="http://schemas.microsoft.com/office/powerpoint/2010/main" xmlns:a16="http://schemas.microsoft.com/office/drawing/2014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Rectangle 91">
            <a:extLst>
              <a:ext uri="{FF2B5EF4-FFF2-40B4-BE49-F238E27FC236}">
                <a16:creationId xmlns:a16="http://schemas.microsoft.com/office/drawing/2014/main" id="{4C3D77CC-6916-4BF8-8CDF-71E4BF2E66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96E8897B-113F-4BE0-A8B0-6467E5A2E0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90" y="-9998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95" name="Rectangle 5">
              <a:extLst>
                <a:ext uri="{FF2B5EF4-FFF2-40B4-BE49-F238E27FC236}">
                  <a16:creationId xmlns:a16="http://schemas.microsoft.com/office/drawing/2014/main" id="{8C790BB1-DB5D-4D11-ACA1-045F7B5DB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6" name="Freeform 6">
              <a:extLst>
                <a:ext uri="{FF2B5EF4-FFF2-40B4-BE49-F238E27FC236}">
                  <a16:creationId xmlns:a16="http://schemas.microsoft.com/office/drawing/2014/main" id="{14E82C3E-2BBF-4E7A-A4F1-B092898AF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7" name="Freeform 7">
              <a:extLst>
                <a:ext uri="{FF2B5EF4-FFF2-40B4-BE49-F238E27FC236}">
                  <a16:creationId xmlns:a16="http://schemas.microsoft.com/office/drawing/2014/main" id="{BBD9DCED-205F-40C0-A8F6-09CA8AC21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8" name="Freeform 8">
              <a:extLst>
                <a:ext uri="{FF2B5EF4-FFF2-40B4-BE49-F238E27FC236}">
                  <a16:creationId xmlns:a16="http://schemas.microsoft.com/office/drawing/2014/main" id="{3E6B6536-B16B-44C8-BF75-0B51F159AA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9" name="Freeform 9">
              <a:extLst>
                <a:ext uri="{FF2B5EF4-FFF2-40B4-BE49-F238E27FC236}">
                  <a16:creationId xmlns:a16="http://schemas.microsoft.com/office/drawing/2014/main" id="{08673EBA-802C-469A-80AB-14A951A75A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0" name="Freeform 10">
              <a:extLst>
                <a:ext uri="{FF2B5EF4-FFF2-40B4-BE49-F238E27FC236}">
                  <a16:creationId xmlns:a16="http://schemas.microsoft.com/office/drawing/2014/main" id="{75BB5611-2E78-4C27-8778-E8A39B1573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1" name="Freeform 11">
              <a:extLst>
                <a:ext uri="{FF2B5EF4-FFF2-40B4-BE49-F238E27FC236}">
                  <a16:creationId xmlns:a16="http://schemas.microsoft.com/office/drawing/2014/main" id="{DCA85219-9A72-4256-A50C-799C0D0AE9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2" name="Freeform 12">
              <a:extLst>
                <a:ext uri="{FF2B5EF4-FFF2-40B4-BE49-F238E27FC236}">
                  <a16:creationId xmlns:a16="http://schemas.microsoft.com/office/drawing/2014/main" id="{46E28662-9979-4ACD-9DB1-9E4B1814F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" name="Freeform 13">
              <a:extLst>
                <a:ext uri="{FF2B5EF4-FFF2-40B4-BE49-F238E27FC236}">
                  <a16:creationId xmlns:a16="http://schemas.microsoft.com/office/drawing/2014/main" id="{A057C9FB-3B25-4A5E-A20E-B7773732EF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" name="Freeform 14">
              <a:extLst>
                <a:ext uri="{FF2B5EF4-FFF2-40B4-BE49-F238E27FC236}">
                  <a16:creationId xmlns:a16="http://schemas.microsoft.com/office/drawing/2014/main" id="{596D5A52-895F-4C7B-BCEC-E4AB25C7E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" name="Freeform 15">
              <a:extLst>
                <a:ext uri="{FF2B5EF4-FFF2-40B4-BE49-F238E27FC236}">
                  <a16:creationId xmlns:a16="http://schemas.microsoft.com/office/drawing/2014/main" id="{A3BFF1E9-0954-48E0-A32B-0664144673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6" name="Line 16">
              <a:extLst>
                <a:ext uri="{FF2B5EF4-FFF2-40B4-BE49-F238E27FC236}">
                  <a16:creationId xmlns:a16="http://schemas.microsoft.com/office/drawing/2014/main" id="{40592818-8A9B-429B-8166-22A0893CB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7" name="Freeform 17">
              <a:extLst>
                <a:ext uri="{FF2B5EF4-FFF2-40B4-BE49-F238E27FC236}">
                  <a16:creationId xmlns:a16="http://schemas.microsoft.com/office/drawing/2014/main" id="{F52399E8-91EF-4363-81C4-4EBE3790A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8" name="Freeform 18">
              <a:extLst>
                <a:ext uri="{FF2B5EF4-FFF2-40B4-BE49-F238E27FC236}">
                  <a16:creationId xmlns:a16="http://schemas.microsoft.com/office/drawing/2014/main" id="{0DE18992-35FF-4D27-AAB7-88D9A7881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9" name="Freeform 19">
              <a:extLst>
                <a:ext uri="{FF2B5EF4-FFF2-40B4-BE49-F238E27FC236}">
                  <a16:creationId xmlns:a16="http://schemas.microsoft.com/office/drawing/2014/main" id="{162D7313-86C3-45AF-AC7A-C5429A228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0" name="Freeform 20">
              <a:extLst>
                <a:ext uri="{FF2B5EF4-FFF2-40B4-BE49-F238E27FC236}">
                  <a16:creationId xmlns:a16="http://schemas.microsoft.com/office/drawing/2014/main" id="{4033A1EE-166E-4246-AB00-AA91D7B800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1" name="Rectangle 21">
              <a:extLst>
                <a:ext uri="{FF2B5EF4-FFF2-40B4-BE49-F238E27FC236}">
                  <a16:creationId xmlns:a16="http://schemas.microsoft.com/office/drawing/2014/main" id="{9F5BA15F-D1CD-44A2-B643-2905763175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2" name="Freeform 22">
              <a:extLst>
                <a:ext uri="{FF2B5EF4-FFF2-40B4-BE49-F238E27FC236}">
                  <a16:creationId xmlns:a16="http://schemas.microsoft.com/office/drawing/2014/main" id="{673D8FDD-D165-4834-B9F4-E15C5EBD5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3" name="Freeform 23">
              <a:extLst>
                <a:ext uri="{FF2B5EF4-FFF2-40B4-BE49-F238E27FC236}">
                  <a16:creationId xmlns:a16="http://schemas.microsoft.com/office/drawing/2014/main" id="{314E2D52-365D-407E-A832-01E0F86049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4" name="Freeform 24">
              <a:extLst>
                <a:ext uri="{FF2B5EF4-FFF2-40B4-BE49-F238E27FC236}">
                  <a16:creationId xmlns:a16="http://schemas.microsoft.com/office/drawing/2014/main" id="{299BE646-A2B8-42AB-8DE3-9E38BF21D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5" name="Freeform 25">
              <a:extLst>
                <a:ext uri="{FF2B5EF4-FFF2-40B4-BE49-F238E27FC236}">
                  <a16:creationId xmlns:a16="http://schemas.microsoft.com/office/drawing/2014/main" id="{B6CBF7F9-54D6-418C-B679-4A03F1AF1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6" name="Freeform 26">
              <a:extLst>
                <a:ext uri="{FF2B5EF4-FFF2-40B4-BE49-F238E27FC236}">
                  <a16:creationId xmlns:a16="http://schemas.microsoft.com/office/drawing/2014/main" id="{2B8FDD23-E511-4B50-8A45-E25C8EBFB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7" name="Freeform 27">
              <a:extLst>
                <a:ext uri="{FF2B5EF4-FFF2-40B4-BE49-F238E27FC236}">
                  <a16:creationId xmlns:a16="http://schemas.microsoft.com/office/drawing/2014/main" id="{B04AC64C-ACEE-462D-95F2-3D82FF090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8" name="Freeform 28">
              <a:extLst>
                <a:ext uri="{FF2B5EF4-FFF2-40B4-BE49-F238E27FC236}">
                  <a16:creationId xmlns:a16="http://schemas.microsoft.com/office/drawing/2014/main" id="{9E0086A8-06D1-484E-805F-460346EB5E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9" name="Freeform 29">
              <a:extLst>
                <a:ext uri="{FF2B5EF4-FFF2-40B4-BE49-F238E27FC236}">
                  <a16:creationId xmlns:a16="http://schemas.microsoft.com/office/drawing/2014/main" id="{1952C3C6-3706-447A-A721-81155E748D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0" name="Freeform 30">
              <a:extLst>
                <a:ext uri="{FF2B5EF4-FFF2-40B4-BE49-F238E27FC236}">
                  <a16:creationId xmlns:a16="http://schemas.microsoft.com/office/drawing/2014/main" id="{F264C83C-EFE0-4E45-A20F-4A437FC28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1" name="Freeform 31">
              <a:extLst>
                <a:ext uri="{FF2B5EF4-FFF2-40B4-BE49-F238E27FC236}">
                  <a16:creationId xmlns:a16="http://schemas.microsoft.com/office/drawing/2014/main" id="{7E1F77A7-8C12-430E-A0C7-386E9FECC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pic>
        <p:nvPicPr>
          <p:cNvPr id="123" name="Picture 2">
            <a:extLst>
              <a:ext uri="{FF2B5EF4-FFF2-40B4-BE49-F238E27FC236}">
                <a16:creationId xmlns:a16="http://schemas.microsoft.com/office/drawing/2014/main" id="{B9535DE4-FAFA-446C-A46C-F06D18D30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13238"/>
            <a:ext cx="406271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dgm="http://schemas.openxmlformats.org/drawingml/2006/diagram" xmlns:p14="http://schemas.microsoft.com/office/powerpoint/2010/main" xmlns:a16="http://schemas.microsoft.com/office/drawing/2014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53330" y="1134683"/>
            <a:ext cx="2743310" cy="4255024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Životní cyklus projektu na psú</a:t>
            </a:r>
          </a:p>
        </p:txBody>
      </p:sp>
      <p:graphicFrame>
        <p:nvGraphicFramePr>
          <p:cNvPr id="54" name="Zástupný symbol pro obsah 4">
            <a:extLst>
              <a:ext uri="{FF2B5EF4-FFF2-40B4-BE49-F238E27FC236}">
                <a16:creationId xmlns:a16="http://schemas.microsoft.com/office/drawing/2014/main" id="{45E86933-C11E-B1BB-16CF-30D9B524CA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561494"/>
              </p:ext>
            </p:extLst>
          </p:nvPr>
        </p:nvGraphicFramePr>
        <p:xfrm>
          <a:off x="4420140" y="1224329"/>
          <a:ext cx="7225012" cy="4255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59810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4E5D51F4-4B2C-4E92-AD42-C0F8079BD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90ADF90-29DF-49C2-92C5-E75C306EDE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100" y="-11384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0" name="Rectangle 5">
              <a:extLst>
                <a:ext uri="{FF2B5EF4-FFF2-40B4-BE49-F238E27FC236}">
                  <a16:creationId xmlns:a16="http://schemas.microsoft.com/office/drawing/2014/main" id="{8D94EBD0-9E98-49B5-BCBB-C0E75E659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1" name="Freeform 6">
              <a:extLst>
                <a:ext uri="{FF2B5EF4-FFF2-40B4-BE49-F238E27FC236}">
                  <a16:creationId xmlns:a16="http://schemas.microsoft.com/office/drawing/2014/main" id="{D234D58E-884C-476F-9B2D-7E6C29BCD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2" name="Freeform 7">
              <a:extLst>
                <a:ext uri="{FF2B5EF4-FFF2-40B4-BE49-F238E27FC236}">
                  <a16:creationId xmlns:a16="http://schemas.microsoft.com/office/drawing/2014/main" id="{6146033F-CB0A-44E4-A16A-95C026C90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22004D0A-5BA4-4D6F-AE5B-BCCF1CDBD6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4" name="Freeform 9">
              <a:extLst>
                <a:ext uri="{FF2B5EF4-FFF2-40B4-BE49-F238E27FC236}">
                  <a16:creationId xmlns:a16="http://schemas.microsoft.com/office/drawing/2014/main" id="{19D61DD8-7030-4EF7-974E-9F87E80553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5" name="Freeform 10">
              <a:extLst>
                <a:ext uri="{FF2B5EF4-FFF2-40B4-BE49-F238E27FC236}">
                  <a16:creationId xmlns:a16="http://schemas.microsoft.com/office/drawing/2014/main" id="{79CE806A-0577-41E9-8F07-B6A7EFB4E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6" name="Freeform 11">
              <a:extLst>
                <a:ext uri="{FF2B5EF4-FFF2-40B4-BE49-F238E27FC236}">
                  <a16:creationId xmlns:a16="http://schemas.microsoft.com/office/drawing/2014/main" id="{6F58E8F2-EAC5-477C-93D6-1AC0E034F7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7" name="Freeform 12">
              <a:extLst>
                <a:ext uri="{FF2B5EF4-FFF2-40B4-BE49-F238E27FC236}">
                  <a16:creationId xmlns:a16="http://schemas.microsoft.com/office/drawing/2014/main" id="{E90C5478-265D-4D73-8259-A0369435CE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8" name="Freeform 13">
              <a:extLst>
                <a:ext uri="{FF2B5EF4-FFF2-40B4-BE49-F238E27FC236}">
                  <a16:creationId xmlns:a16="http://schemas.microsoft.com/office/drawing/2014/main" id="{AB688B6B-CD3A-4D50-B661-3BFFEE2D3C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9" name="Freeform 14">
              <a:extLst>
                <a:ext uri="{FF2B5EF4-FFF2-40B4-BE49-F238E27FC236}">
                  <a16:creationId xmlns:a16="http://schemas.microsoft.com/office/drawing/2014/main" id="{222BB8A2-A9CF-40A0-92DC-F2456B8B72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0" name="Freeform 15">
              <a:extLst>
                <a:ext uri="{FF2B5EF4-FFF2-40B4-BE49-F238E27FC236}">
                  <a16:creationId xmlns:a16="http://schemas.microsoft.com/office/drawing/2014/main" id="{E920BBCC-C237-4B3E-B2DA-B8172A392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" name="Line 16">
              <a:extLst>
                <a:ext uri="{FF2B5EF4-FFF2-40B4-BE49-F238E27FC236}">
                  <a16:creationId xmlns:a16="http://schemas.microsoft.com/office/drawing/2014/main" id="{8A6B29A0-A4F7-448E-88D5-26F690D81F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2" name="Freeform 17">
              <a:extLst>
                <a:ext uri="{FF2B5EF4-FFF2-40B4-BE49-F238E27FC236}">
                  <a16:creationId xmlns:a16="http://schemas.microsoft.com/office/drawing/2014/main" id="{B52A6476-E345-40C8-AE07-B93E8A7E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3" name="Freeform 18">
              <a:extLst>
                <a:ext uri="{FF2B5EF4-FFF2-40B4-BE49-F238E27FC236}">
                  <a16:creationId xmlns:a16="http://schemas.microsoft.com/office/drawing/2014/main" id="{518D32FD-7EA1-4C43-AA4B-B9E10B684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4" name="Freeform 19">
              <a:extLst>
                <a:ext uri="{FF2B5EF4-FFF2-40B4-BE49-F238E27FC236}">
                  <a16:creationId xmlns:a16="http://schemas.microsoft.com/office/drawing/2014/main" id="{4AA62115-722D-4045-AE1B-771314CA25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5" name="Freeform 20">
              <a:extLst>
                <a:ext uri="{FF2B5EF4-FFF2-40B4-BE49-F238E27FC236}">
                  <a16:creationId xmlns:a16="http://schemas.microsoft.com/office/drawing/2014/main" id="{2C94E681-7784-4E31-B5B5-DDBF9C6143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" name="Rectangle 21">
              <a:extLst>
                <a:ext uri="{FF2B5EF4-FFF2-40B4-BE49-F238E27FC236}">
                  <a16:creationId xmlns:a16="http://schemas.microsoft.com/office/drawing/2014/main" id="{9578B6A7-2499-4CFF-A6E5-0FDB1B8A27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7" name="Freeform 22">
              <a:extLst>
                <a:ext uri="{FF2B5EF4-FFF2-40B4-BE49-F238E27FC236}">
                  <a16:creationId xmlns:a16="http://schemas.microsoft.com/office/drawing/2014/main" id="{16B8D001-28C9-49CB-9B96-4D67E218C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" name="Freeform 23">
              <a:extLst>
                <a:ext uri="{FF2B5EF4-FFF2-40B4-BE49-F238E27FC236}">
                  <a16:creationId xmlns:a16="http://schemas.microsoft.com/office/drawing/2014/main" id="{90576248-23CA-477D-A630-4EA4F06F86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" name="Freeform 24">
              <a:extLst>
                <a:ext uri="{FF2B5EF4-FFF2-40B4-BE49-F238E27FC236}">
                  <a16:creationId xmlns:a16="http://schemas.microsoft.com/office/drawing/2014/main" id="{29F00424-4DC1-4DD5-B429-EB428628A6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0" name="Freeform 25">
              <a:extLst>
                <a:ext uri="{FF2B5EF4-FFF2-40B4-BE49-F238E27FC236}">
                  <a16:creationId xmlns:a16="http://schemas.microsoft.com/office/drawing/2014/main" id="{4D03BC62-061A-46A3-AEB3-75C125F3A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1" name="Freeform 26">
              <a:extLst>
                <a:ext uri="{FF2B5EF4-FFF2-40B4-BE49-F238E27FC236}">
                  <a16:creationId xmlns:a16="http://schemas.microsoft.com/office/drawing/2014/main" id="{7C0B4D4C-7EC6-47E0-8F9C-E0C4BCCE1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" name="Freeform 27">
              <a:extLst>
                <a:ext uri="{FF2B5EF4-FFF2-40B4-BE49-F238E27FC236}">
                  <a16:creationId xmlns:a16="http://schemas.microsoft.com/office/drawing/2014/main" id="{346BF759-C964-4656-9724-9F6B9E75F6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3" name="Freeform 28">
              <a:extLst>
                <a:ext uri="{FF2B5EF4-FFF2-40B4-BE49-F238E27FC236}">
                  <a16:creationId xmlns:a16="http://schemas.microsoft.com/office/drawing/2014/main" id="{21A41F6C-9A3A-4A88-8369-173CEC967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4" name="Freeform 29">
              <a:extLst>
                <a:ext uri="{FF2B5EF4-FFF2-40B4-BE49-F238E27FC236}">
                  <a16:creationId xmlns:a16="http://schemas.microsoft.com/office/drawing/2014/main" id="{C7719558-E4BA-41E1-AE9B-8B7C2826D1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5" name="Freeform 30">
              <a:extLst>
                <a:ext uri="{FF2B5EF4-FFF2-40B4-BE49-F238E27FC236}">
                  <a16:creationId xmlns:a16="http://schemas.microsoft.com/office/drawing/2014/main" id="{685AD44B-443D-473E-BBE4-6877C1AF7C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6" name="Freeform 31">
              <a:extLst>
                <a:ext uri="{FF2B5EF4-FFF2-40B4-BE49-F238E27FC236}">
                  <a16:creationId xmlns:a16="http://schemas.microsoft.com/office/drawing/2014/main" id="{59D25FFB-6A08-4A00-8BE1-8C987B3D9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pic>
        <p:nvPicPr>
          <p:cNvPr id="88" name="Picture 2">
            <a:extLst>
              <a:ext uri="{FF2B5EF4-FFF2-40B4-BE49-F238E27FC236}">
                <a16:creationId xmlns:a16="http://schemas.microsoft.com/office/drawing/2014/main" id="{E642A42B-C95B-433E-9A81-2174F7287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:dgm="http://schemas.openxmlformats.org/drawingml/2006/diagram" xmlns:p14="http://schemas.microsoft.com/office/powerpoint/2010/main" xmlns:a16="http://schemas.microsoft.com/office/drawing/2014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Rectangle 89">
            <a:extLst>
              <a:ext uri="{FF2B5EF4-FFF2-40B4-BE49-F238E27FC236}">
                <a16:creationId xmlns:a16="http://schemas.microsoft.com/office/drawing/2014/main" id="{4C3D77CC-6916-4BF8-8CDF-71E4BF2E66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96E8897B-113F-4BE0-A8B0-6467E5A2E0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90" y="-9998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93" name="Rectangle 5">
              <a:extLst>
                <a:ext uri="{FF2B5EF4-FFF2-40B4-BE49-F238E27FC236}">
                  <a16:creationId xmlns:a16="http://schemas.microsoft.com/office/drawing/2014/main" id="{8C790BB1-DB5D-4D11-ACA1-045F7B5DB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4" name="Freeform 6">
              <a:extLst>
                <a:ext uri="{FF2B5EF4-FFF2-40B4-BE49-F238E27FC236}">
                  <a16:creationId xmlns:a16="http://schemas.microsoft.com/office/drawing/2014/main" id="{14E82C3E-2BBF-4E7A-A4F1-B092898AF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5" name="Freeform 7">
              <a:extLst>
                <a:ext uri="{FF2B5EF4-FFF2-40B4-BE49-F238E27FC236}">
                  <a16:creationId xmlns:a16="http://schemas.microsoft.com/office/drawing/2014/main" id="{BBD9DCED-205F-40C0-A8F6-09CA8AC21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6" name="Freeform 8">
              <a:extLst>
                <a:ext uri="{FF2B5EF4-FFF2-40B4-BE49-F238E27FC236}">
                  <a16:creationId xmlns:a16="http://schemas.microsoft.com/office/drawing/2014/main" id="{3E6B6536-B16B-44C8-BF75-0B51F159AA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7" name="Freeform 9">
              <a:extLst>
                <a:ext uri="{FF2B5EF4-FFF2-40B4-BE49-F238E27FC236}">
                  <a16:creationId xmlns:a16="http://schemas.microsoft.com/office/drawing/2014/main" id="{08673EBA-802C-469A-80AB-14A951A75A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8" name="Freeform 10">
              <a:extLst>
                <a:ext uri="{FF2B5EF4-FFF2-40B4-BE49-F238E27FC236}">
                  <a16:creationId xmlns:a16="http://schemas.microsoft.com/office/drawing/2014/main" id="{75BB5611-2E78-4C27-8778-E8A39B1573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9" name="Freeform 11">
              <a:extLst>
                <a:ext uri="{FF2B5EF4-FFF2-40B4-BE49-F238E27FC236}">
                  <a16:creationId xmlns:a16="http://schemas.microsoft.com/office/drawing/2014/main" id="{DCA85219-9A72-4256-A50C-799C0D0AE9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0" name="Freeform 12">
              <a:extLst>
                <a:ext uri="{FF2B5EF4-FFF2-40B4-BE49-F238E27FC236}">
                  <a16:creationId xmlns:a16="http://schemas.microsoft.com/office/drawing/2014/main" id="{46E28662-9979-4ACD-9DB1-9E4B1814F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1" name="Freeform 13">
              <a:extLst>
                <a:ext uri="{FF2B5EF4-FFF2-40B4-BE49-F238E27FC236}">
                  <a16:creationId xmlns:a16="http://schemas.microsoft.com/office/drawing/2014/main" id="{A057C9FB-3B25-4A5E-A20E-B7773732EF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2" name="Freeform 14">
              <a:extLst>
                <a:ext uri="{FF2B5EF4-FFF2-40B4-BE49-F238E27FC236}">
                  <a16:creationId xmlns:a16="http://schemas.microsoft.com/office/drawing/2014/main" id="{596D5A52-895F-4C7B-BCEC-E4AB25C7E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" name="Freeform 15">
              <a:extLst>
                <a:ext uri="{FF2B5EF4-FFF2-40B4-BE49-F238E27FC236}">
                  <a16:creationId xmlns:a16="http://schemas.microsoft.com/office/drawing/2014/main" id="{A3BFF1E9-0954-48E0-A32B-0664144673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" name="Line 16">
              <a:extLst>
                <a:ext uri="{FF2B5EF4-FFF2-40B4-BE49-F238E27FC236}">
                  <a16:creationId xmlns:a16="http://schemas.microsoft.com/office/drawing/2014/main" id="{40592818-8A9B-429B-8166-22A0893CB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5" name="Freeform 17">
              <a:extLst>
                <a:ext uri="{FF2B5EF4-FFF2-40B4-BE49-F238E27FC236}">
                  <a16:creationId xmlns:a16="http://schemas.microsoft.com/office/drawing/2014/main" id="{F52399E8-91EF-4363-81C4-4EBE3790A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6" name="Freeform 18">
              <a:extLst>
                <a:ext uri="{FF2B5EF4-FFF2-40B4-BE49-F238E27FC236}">
                  <a16:creationId xmlns:a16="http://schemas.microsoft.com/office/drawing/2014/main" id="{0DE18992-35FF-4D27-AAB7-88D9A7881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7" name="Freeform 19">
              <a:extLst>
                <a:ext uri="{FF2B5EF4-FFF2-40B4-BE49-F238E27FC236}">
                  <a16:creationId xmlns:a16="http://schemas.microsoft.com/office/drawing/2014/main" id="{162D7313-86C3-45AF-AC7A-C5429A228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8" name="Freeform 20">
              <a:extLst>
                <a:ext uri="{FF2B5EF4-FFF2-40B4-BE49-F238E27FC236}">
                  <a16:creationId xmlns:a16="http://schemas.microsoft.com/office/drawing/2014/main" id="{4033A1EE-166E-4246-AB00-AA91D7B800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9" name="Rectangle 21">
              <a:extLst>
                <a:ext uri="{FF2B5EF4-FFF2-40B4-BE49-F238E27FC236}">
                  <a16:creationId xmlns:a16="http://schemas.microsoft.com/office/drawing/2014/main" id="{9F5BA15F-D1CD-44A2-B643-2905763175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0" name="Freeform 22">
              <a:extLst>
                <a:ext uri="{FF2B5EF4-FFF2-40B4-BE49-F238E27FC236}">
                  <a16:creationId xmlns:a16="http://schemas.microsoft.com/office/drawing/2014/main" id="{673D8FDD-D165-4834-B9F4-E15C5EBD5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1" name="Freeform 23">
              <a:extLst>
                <a:ext uri="{FF2B5EF4-FFF2-40B4-BE49-F238E27FC236}">
                  <a16:creationId xmlns:a16="http://schemas.microsoft.com/office/drawing/2014/main" id="{314E2D52-365D-407E-A832-01E0F86049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2" name="Freeform 24">
              <a:extLst>
                <a:ext uri="{FF2B5EF4-FFF2-40B4-BE49-F238E27FC236}">
                  <a16:creationId xmlns:a16="http://schemas.microsoft.com/office/drawing/2014/main" id="{299BE646-A2B8-42AB-8DE3-9E38BF21D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3" name="Freeform 25">
              <a:extLst>
                <a:ext uri="{FF2B5EF4-FFF2-40B4-BE49-F238E27FC236}">
                  <a16:creationId xmlns:a16="http://schemas.microsoft.com/office/drawing/2014/main" id="{B6CBF7F9-54D6-418C-B679-4A03F1AF1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4" name="Freeform 26">
              <a:extLst>
                <a:ext uri="{FF2B5EF4-FFF2-40B4-BE49-F238E27FC236}">
                  <a16:creationId xmlns:a16="http://schemas.microsoft.com/office/drawing/2014/main" id="{2B8FDD23-E511-4B50-8A45-E25C8EBFB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5" name="Freeform 27">
              <a:extLst>
                <a:ext uri="{FF2B5EF4-FFF2-40B4-BE49-F238E27FC236}">
                  <a16:creationId xmlns:a16="http://schemas.microsoft.com/office/drawing/2014/main" id="{B04AC64C-ACEE-462D-95F2-3D82FF090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6" name="Freeform 28">
              <a:extLst>
                <a:ext uri="{FF2B5EF4-FFF2-40B4-BE49-F238E27FC236}">
                  <a16:creationId xmlns:a16="http://schemas.microsoft.com/office/drawing/2014/main" id="{9E0086A8-06D1-484E-805F-460346EB5E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7" name="Freeform 29">
              <a:extLst>
                <a:ext uri="{FF2B5EF4-FFF2-40B4-BE49-F238E27FC236}">
                  <a16:creationId xmlns:a16="http://schemas.microsoft.com/office/drawing/2014/main" id="{1952C3C6-3706-447A-A721-81155E748D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8" name="Freeform 30">
              <a:extLst>
                <a:ext uri="{FF2B5EF4-FFF2-40B4-BE49-F238E27FC236}">
                  <a16:creationId xmlns:a16="http://schemas.microsoft.com/office/drawing/2014/main" id="{F264C83C-EFE0-4E45-A20F-4A437FC28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9" name="Freeform 31">
              <a:extLst>
                <a:ext uri="{FF2B5EF4-FFF2-40B4-BE49-F238E27FC236}">
                  <a16:creationId xmlns:a16="http://schemas.microsoft.com/office/drawing/2014/main" id="{7E1F77A7-8C12-430E-A0C7-386E9FECC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dgm="http://schemas.openxmlformats.org/drawingml/2006/diagram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pic>
        <p:nvPicPr>
          <p:cNvPr id="121" name="Picture 2">
            <a:extLst>
              <a:ext uri="{FF2B5EF4-FFF2-40B4-BE49-F238E27FC236}">
                <a16:creationId xmlns:a16="http://schemas.microsoft.com/office/drawing/2014/main" id="{B9535DE4-FAFA-446C-A46C-F06D18D30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13238"/>
            <a:ext cx="406271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dgm="http://schemas.openxmlformats.org/drawingml/2006/diagram" xmlns:p14="http://schemas.microsoft.com/office/powerpoint/2010/main" xmlns:a16="http://schemas.microsoft.com/office/drawing/2014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C6D109D-4504-6690-B477-6EDC4A5B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330" y="1134683"/>
            <a:ext cx="2743310" cy="4255024"/>
          </a:xfrm>
        </p:spPr>
        <p:txBody>
          <a:bodyPr>
            <a:normAutofit/>
          </a:bodyPr>
          <a:lstStyle/>
          <a:p>
            <a:r>
              <a:rPr lang="cs-CZ" sz="3300">
                <a:solidFill>
                  <a:srgbClr val="FFFFFF"/>
                </a:solidFill>
                <a:effectLst/>
                <a:ea typeface="Calibri" panose="020F0502020204030204" pitchFamily="34" charset="0"/>
              </a:rPr>
              <a:t>Proces schvalování návrhu Radou instituce</a:t>
            </a:r>
            <a:endParaRPr lang="cs-CZ" sz="3300">
              <a:solidFill>
                <a:srgbClr val="FFFFFF"/>
              </a:solidFill>
            </a:endParaRPr>
          </a:p>
        </p:txBody>
      </p:sp>
      <p:graphicFrame>
        <p:nvGraphicFramePr>
          <p:cNvPr id="53" name="Zástupný obsah 2">
            <a:extLst>
              <a:ext uri="{FF2B5EF4-FFF2-40B4-BE49-F238E27FC236}">
                <a16:creationId xmlns:a16="http://schemas.microsoft.com/office/drawing/2014/main" id="{1357C509-FC79-D716-F39F-8347215835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051837"/>
              </p:ext>
            </p:extLst>
          </p:nvPr>
        </p:nvGraphicFramePr>
        <p:xfrm>
          <a:off x="4662189" y="1134682"/>
          <a:ext cx="6692748" cy="4255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bdélník 4" descr="E-mail">
            <a:extLst>
              <a:ext uri="{FF2B5EF4-FFF2-40B4-BE49-F238E27FC236}">
                <a16:creationId xmlns:a16="http://schemas.microsoft.com/office/drawing/2014/main" id="{62220380-B08D-9F6F-2A81-97E094F303F7}"/>
              </a:ext>
            </a:extLst>
          </p:cNvPr>
          <p:cNvSpPr/>
          <p:nvPr/>
        </p:nvSpPr>
        <p:spPr>
          <a:xfrm>
            <a:off x="7625106" y="5633965"/>
            <a:ext cx="718659" cy="718659"/>
          </a:xfrm>
          <a:prstGeom prst="rect">
            <a:avLst/>
          </a:prstGeom>
          <a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cs-CZ"/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38777FFE-42FE-813A-D68C-E6702B6558B5}"/>
              </a:ext>
            </a:extLst>
          </p:cNvPr>
          <p:cNvSpPr/>
          <p:nvPr/>
        </p:nvSpPr>
        <p:spPr>
          <a:xfrm>
            <a:off x="7850938" y="5088055"/>
            <a:ext cx="278296" cy="477079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8144B360-4108-FD61-3007-2127A8D8995C}"/>
              </a:ext>
            </a:extLst>
          </p:cNvPr>
          <p:cNvSpPr/>
          <p:nvPr/>
        </p:nvSpPr>
        <p:spPr>
          <a:xfrm>
            <a:off x="8516470" y="5827058"/>
            <a:ext cx="2259106" cy="43927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200" dirty="0"/>
              <a:t>Podání projektu</a:t>
            </a:r>
          </a:p>
        </p:txBody>
      </p:sp>
    </p:spTree>
    <p:extLst>
      <p:ext uri="{BB962C8B-B14F-4D97-AF65-F5344CB8AC3E}">
        <p14:creationId xmlns:p14="http://schemas.microsoft.com/office/powerpoint/2010/main" val="3206290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DC9467-D86A-4D44-9E01-5796E5BD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635" y="4096871"/>
            <a:ext cx="9753600" cy="2761129"/>
          </a:xfrm>
        </p:spPr>
        <p:txBody>
          <a:bodyPr rtlCol="0" anchor="ctr">
            <a:noAutofit/>
          </a:bodyPr>
          <a:lstStyle/>
          <a:p>
            <a:r>
              <a:rPr lang="cs-CZ" sz="2400" cap="none" dirty="0"/>
              <a:t>Odpovědné osoby:</a:t>
            </a:r>
            <a:br>
              <a:rPr lang="cs-CZ" sz="2400" cap="none" dirty="0"/>
            </a:br>
            <a:r>
              <a:rPr lang="cs-CZ" sz="2400" cap="none" dirty="0"/>
              <a:t>Projekty GA ČR, TA ČR: Ivona Kubíková, </a:t>
            </a:r>
            <a:r>
              <a:rPr lang="cs-CZ" sz="2400" cap="none" dirty="0" err="1"/>
              <a:t>DiS</a:t>
            </a:r>
            <a:r>
              <a:rPr lang="cs-CZ" sz="2400" cap="none" dirty="0"/>
              <a:t>., </a:t>
            </a:r>
            <a:r>
              <a:rPr lang="cs-CZ" sz="2400" cap="none" dirty="0">
                <a:hlinkClick r:id="rId3"/>
              </a:rPr>
              <a:t>ivona@psu.cas.cz</a:t>
            </a:r>
            <a:br>
              <a:rPr lang="cs-CZ" sz="2400" cap="none" dirty="0"/>
            </a:br>
            <a:r>
              <a:rPr lang="cs-CZ" sz="2400" cap="none" dirty="0"/>
              <a:t>Projekty OP JAK:  Ing. Ivana Hamadová, </a:t>
            </a:r>
            <a:r>
              <a:rPr lang="cs-CZ" sz="2400" cap="none" dirty="0">
                <a:hlinkClick r:id="rId4"/>
              </a:rPr>
              <a:t>hamadova@psu.cas.cz</a:t>
            </a:r>
            <a:br>
              <a:rPr lang="cs-CZ" sz="2400" cap="none" dirty="0"/>
            </a:br>
            <a:r>
              <a:rPr lang="cs-CZ" sz="2400" cap="none" dirty="0"/>
              <a:t>			Mgr. Zuzana Siváková, </a:t>
            </a:r>
            <a:r>
              <a:rPr lang="cs-CZ" sz="2400" cap="none" dirty="0">
                <a:hlinkClick r:id="rId5"/>
              </a:rPr>
              <a:t>sivakova@psu.cas.cz</a:t>
            </a:r>
            <a:br>
              <a:rPr lang="cs-CZ" sz="2400" cap="none" dirty="0"/>
            </a:br>
            <a:r>
              <a:rPr lang="cs-CZ" sz="2400" cap="none" dirty="0"/>
              <a:t>Etická komise: Mgr. Veronika Koutná, Ph.D., </a:t>
            </a:r>
            <a:r>
              <a:rPr lang="cs-CZ" sz="2400" cap="none" dirty="0">
                <a:hlinkClick r:id="rId6"/>
              </a:rPr>
              <a:t>koutna@psu.cas.cz</a:t>
            </a:r>
            <a:br>
              <a:rPr lang="cs-CZ" sz="2400" cap="none" dirty="0"/>
            </a:br>
            <a:r>
              <a:rPr lang="cs-CZ" sz="2400" cap="none" dirty="0"/>
              <a:t>Rada ústavu (tajemnice): Ivona Kubíková, </a:t>
            </a:r>
            <a:r>
              <a:rPr lang="cs-CZ" sz="2400" cap="none" dirty="0" err="1"/>
              <a:t>DiS</a:t>
            </a:r>
            <a:r>
              <a:rPr lang="cs-CZ" sz="2400" cap="none" dirty="0"/>
              <a:t>., </a:t>
            </a:r>
            <a:r>
              <a:rPr lang="cs-CZ" sz="2400" cap="none" dirty="0">
                <a:hlinkClick r:id="rId3"/>
              </a:rPr>
              <a:t>ivona@psu.cas.cz</a:t>
            </a:r>
            <a:br>
              <a:rPr lang="cs-CZ" sz="2400" cap="none" dirty="0"/>
            </a:br>
            <a:r>
              <a:rPr lang="cs-CZ" sz="2400" dirty="0"/>
              <a:t> </a:t>
            </a:r>
          </a:p>
        </p:txBody>
      </p:sp>
      <p:pic>
        <p:nvPicPr>
          <p:cNvPr id="6" name="Zástupný symbol obrázku 5" descr="Obvod">
            <a:extLst>
              <a:ext uri="{FF2B5EF4-FFF2-40B4-BE49-F238E27FC236}">
                <a16:creationId xmlns:a16="http://schemas.microsoft.com/office/drawing/2014/main" id="{103D88BF-51AE-46F2-8081-A3C50643270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41411" y="783406"/>
            <a:ext cx="9912354" cy="3299778"/>
          </a:xfrm>
        </p:spPr>
      </p:pic>
    </p:spTree>
    <p:extLst>
      <p:ext uri="{BB962C8B-B14F-4D97-AF65-F5344CB8AC3E}">
        <p14:creationId xmlns:p14="http://schemas.microsoft.com/office/powerpoint/2010/main" val="3906540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E9F5BB-97DB-4160-B47A-8FCEBC4F46E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D35D4F14-B0CC-4BD5-A6F5-6EB7AE97AF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45AAC2-3D9B-47D1-B22C-F3D1B3D4DE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Moderní návrh</Template>
  <TotalTime>0</TotalTime>
  <Words>413</Words>
  <Application>Microsoft Office PowerPoint</Application>
  <PresentationFormat>Širokoúhlá obrazovka</PresentationFormat>
  <Paragraphs>43</Paragraphs>
  <Slides>6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Tw Cen MT</vt:lpstr>
      <vt:lpstr>Wingdings</vt:lpstr>
      <vt:lpstr>Obvod</vt:lpstr>
      <vt:lpstr>  Základní informace při podávání projektů na PSÚ  </vt:lpstr>
      <vt:lpstr>Proces ZPRACOVÁNÍ projektového NÁVRHU</vt:lpstr>
      <vt:lpstr>KDE LZE NALÉZT PODKLADY</vt:lpstr>
      <vt:lpstr>Životní cyklus projektu na psú</vt:lpstr>
      <vt:lpstr>Proces schvalování návrhu Radou instituce</vt:lpstr>
      <vt:lpstr>Odpovědné osoby: Projekty GA ČR, TA ČR: Ivona Kubíková, DiS., ivona@psu.cas.cz Projekty OP JAK:  Ing. Ivana Hamadová, hamadova@psu.cas.cz    Mgr. Zuzana Siváková, sivakova@psu.cas.cz Etická komise: Mgr. Veronika Koutná, Ph.D., koutna@psu.cas.cz Rada ústavu (tajemnice): Ivona Kubíková, DiS., ivona@psu.cas.cz 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2023-02-21T16:22:22Z</dcterms:created>
  <dcterms:modified xsi:type="dcterms:W3CDTF">2025-01-16T08:26:34Z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